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57"/>
  </p:notesMasterIdLst>
  <p:sldIdLst>
    <p:sldId id="256" r:id="rId2"/>
    <p:sldId id="259" r:id="rId3"/>
    <p:sldId id="285" r:id="rId4"/>
    <p:sldId id="286" r:id="rId5"/>
    <p:sldId id="290" r:id="rId6"/>
    <p:sldId id="260" r:id="rId7"/>
    <p:sldId id="296" r:id="rId8"/>
    <p:sldId id="270" r:id="rId9"/>
    <p:sldId id="287" r:id="rId10"/>
    <p:sldId id="297" r:id="rId11"/>
    <p:sldId id="298" r:id="rId12"/>
    <p:sldId id="299" r:id="rId13"/>
    <p:sldId id="300" r:id="rId14"/>
    <p:sldId id="301" r:id="rId15"/>
    <p:sldId id="302" r:id="rId16"/>
    <p:sldId id="274" r:id="rId17"/>
    <p:sldId id="308" r:id="rId18"/>
    <p:sldId id="310" r:id="rId19"/>
    <p:sldId id="312" r:id="rId20"/>
    <p:sldId id="325" r:id="rId21"/>
    <p:sldId id="313" r:id="rId22"/>
    <p:sldId id="314" r:id="rId23"/>
    <p:sldId id="327" r:id="rId24"/>
    <p:sldId id="315" r:id="rId25"/>
    <p:sldId id="343" r:id="rId26"/>
    <p:sldId id="319" r:id="rId27"/>
    <p:sldId id="317" r:id="rId28"/>
    <p:sldId id="328" r:id="rId29"/>
    <p:sldId id="320" r:id="rId30"/>
    <p:sldId id="321" r:id="rId31"/>
    <p:sldId id="322" r:id="rId32"/>
    <p:sldId id="330" r:id="rId33"/>
    <p:sldId id="331" r:id="rId34"/>
    <p:sldId id="332" r:id="rId35"/>
    <p:sldId id="333" r:id="rId36"/>
    <p:sldId id="334" r:id="rId37"/>
    <p:sldId id="338" r:id="rId38"/>
    <p:sldId id="339" r:id="rId39"/>
    <p:sldId id="341" r:id="rId40"/>
    <p:sldId id="340" r:id="rId41"/>
    <p:sldId id="336" r:id="rId42"/>
    <p:sldId id="351" r:id="rId43"/>
    <p:sldId id="348" r:id="rId44"/>
    <p:sldId id="350" r:id="rId45"/>
    <p:sldId id="352" r:id="rId46"/>
    <p:sldId id="353" r:id="rId47"/>
    <p:sldId id="355" r:id="rId48"/>
    <p:sldId id="356" r:id="rId49"/>
    <p:sldId id="354" r:id="rId50"/>
    <p:sldId id="344" r:id="rId51"/>
    <p:sldId id="311" r:id="rId52"/>
    <p:sldId id="295" r:id="rId53"/>
    <p:sldId id="360" r:id="rId54"/>
    <p:sldId id="357" r:id="rId55"/>
    <p:sldId id="288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>
        <p:scale>
          <a:sx n="90" d="100"/>
          <a:sy n="90" d="100"/>
        </p:scale>
        <p:origin x="147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F690D-D409-4E95-9F24-759402A49CC8}" type="datetimeFigureOut">
              <a:rPr lang="en-US" smtClean="0"/>
              <a:t>2/16/17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DFBC8C-7FC6-423A-B9B3-05B5B7888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00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402388" cy="3602038"/>
          </a:xfrm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22762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Start with the envelop</a:t>
            </a:r>
          </a:p>
          <a:p>
            <a:pPr eaLnBrk="1" hangingPunct="1"/>
            <a:endParaRPr lang="en-US">
              <a:ea typeface="ＭＳ Ｐゴシック" pitchFamily="34" charset="-128"/>
            </a:endParaRPr>
          </a:p>
          <a:p>
            <a:pPr eaLnBrk="1" hangingPunct="1"/>
            <a:r>
              <a:rPr lang="en-US">
                <a:ea typeface="ＭＳ Ｐゴシック" pitchFamily="34" charset="-128"/>
              </a:rPr>
              <a:t>Need to understand driving forces</a:t>
            </a:r>
          </a:p>
          <a:p>
            <a:pPr eaLnBrk="1" hangingPunct="1"/>
            <a:endParaRPr lang="en-US">
              <a:ea typeface="ＭＳ Ｐゴシック" pitchFamily="34" charset="-128"/>
            </a:endParaRPr>
          </a:p>
          <a:p>
            <a:pPr eaLnBrk="1" hangingPunct="1"/>
            <a:r>
              <a:rPr lang="en-US">
                <a:ea typeface="ＭＳ Ｐゴシック" pitchFamily="34" charset="-128"/>
              </a:rPr>
              <a:t>Relatively easy to make upgrades</a:t>
            </a:r>
          </a:p>
          <a:p>
            <a:pPr eaLnBrk="1" hangingPunct="1"/>
            <a:endParaRPr lang="en-US">
              <a:ea typeface="ＭＳ Ｐゴシック" pitchFamily="34" charset="-128"/>
            </a:endParaRPr>
          </a:p>
          <a:p>
            <a:pPr eaLnBrk="1" hangingPunct="1"/>
            <a:r>
              <a:rPr lang="en-US">
                <a:ea typeface="ＭＳ Ｐゴシック" pitchFamily="34" charset="-128"/>
              </a:rPr>
              <a:t>Attic sealing more important than window weatherstripping</a:t>
            </a:r>
          </a:p>
        </p:txBody>
      </p:sp>
    </p:spTree>
    <p:extLst>
      <p:ext uri="{BB962C8B-B14F-4D97-AF65-F5344CB8AC3E}">
        <p14:creationId xmlns:p14="http://schemas.microsoft.com/office/powerpoint/2010/main" val="2026936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048D-FD42-4E8E-90CF-20D34B20AF6A}" type="datetimeFigureOut">
              <a:rPr lang="en-US" smtClean="0"/>
              <a:t>2/16/17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780C488-4569-467F-8589-7266B2BE9E4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74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048D-FD42-4E8E-90CF-20D34B20AF6A}" type="datetimeFigureOut">
              <a:rPr lang="en-US" smtClean="0"/>
              <a:t>2/16/17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C488-4569-467F-8589-7266B2BE9E4E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27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048D-FD42-4E8E-90CF-20D34B20AF6A}" type="datetimeFigureOut">
              <a:rPr lang="en-US" smtClean="0"/>
              <a:t>2/16/17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C488-4569-467F-8589-7266B2BE9E4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803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048D-FD42-4E8E-90CF-20D34B20AF6A}" type="datetimeFigureOut">
              <a:rPr lang="en-US" smtClean="0"/>
              <a:t>2/16/17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C488-4569-467F-8589-7266B2BE9E4E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889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048D-FD42-4E8E-90CF-20D34B20AF6A}" type="datetimeFigureOut">
              <a:rPr lang="en-US" smtClean="0"/>
              <a:t>2/16/17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C488-4569-467F-8589-7266B2BE9E4E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076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048D-FD42-4E8E-90CF-20D34B20AF6A}" type="datetimeFigureOut">
              <a:rPr lang="en-US" smtClean="0"/>
              <a:t>2/16/17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C488-4569-467F-8589-7266B2BE9E4E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664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048D-FD42-4E8E-90CF-20D34B20AF6A}" type="datetimeFigureOut">
              <a:rPr lang="en-US" smtClean="0"/>
              <a:t>2/16/17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C488-4569-467F-8589-7266B2BE9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92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048D-FD42-4E8E-90CF-20D34B20AF6A}" type="datetimeFigureOut">
              <a:rPr lang="en-US" smtClean="0"/>
              <a:t>2/16/17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C488-4569-467F-8589-7266B2BE9E4E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785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7E2048D-FD42-4E8E-90CF-20D34B20AF6A}" type="datetimeFigureOut">
              <a:rPr lang="en-US" smtClean="0"/>
              <a:t>2/16/17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C488-4569-467F-8589-7266B2BE9E4E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7799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048D-FD42-4E8E-90CF-20D34B20AF6A}" type="datetimeFigureOut">
              <a:rPr lang="en-US" smtClean="0"/>
              <a:t>2/16/17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C488-4569-467F-8589-7266B2BE9E4E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0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048D-FD42-4E8E-90CF-20D34B20AF6A}" type="datetimeFigureOut">
              <a:rPr lang="en-US" smtClean="0"/>
              <a:t>2/16/17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C488-4569-467F-8589-7266B2BE9E4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58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2048D-FD42-4E8E-90CF-20D34B20AF6A}" type="datetimeFigureOut">
              <a:rPr lang="en-US" smtClean="0"/>
              <a:t>2/16/17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780C488-4569-467F-8589-7266B2BE9E4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835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gif"/><Relationship Id="rId3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3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png"/><Relationship Id="rId5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Relationship Id="rId3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Relationship Id="rId3" Type="http://schemas.openxmlformats.org/officeDocument/2006/relationships/image" Target="../media/image47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4" Type="http://schemas.openxmlformats.org/officeDocument/2006/relationships/image" Target="../media/image54.jpeg"/><Relationship Id="rId5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eia.doe.gov/oiaf/aeo/electricity.html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NULL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Save your energy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Timely tips for conserving more and wasting less</a:t>
            </a:r>
          </a:p>
        </p:txBody>
      </p:sp>
      <p:pic>
        <p:nvPicPr>
          <p:cNvPr id="1026" name="Picture 2" descr="Image result for smiling sun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769" y="2945334"/>
            <a:ext cx="2901462" cy="245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800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does energy come from?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Electricity</a:t>
            </a:r>
            <a:r>
              <a:rPr lang="en-US" dirty="0"/>
              <a:t> is a </a:t>
            </a:r>
            <a:r>
              <a:rPr lang="en-US" b="1" dirty="0"/>
              <a:t>secondary</a:t>
            </a:r>
            <a:r>
              <a:rPr lang="en-US" dirty="0"/>
              <a:t> energy source</a:t>
            </a:r>
          </a:p>
          <a:p>
            <a:endParaRPr lang="en-US" dirty="0"/>
          </a:p>
          <a:p>
            <a:pPr lvl="1"/>
            <a:r>
              <a:rPr lang="en-US" sz="2800" dirty="0"/>
              <a:t>Generated from the conversion of primary sources of </a:t>
            </a:r>
            <a:r>
              <a:rPr lang="en-US" sz="2800" b="1" dirty="0"/>
              <a:t>energy</a:t>
            </a:r>
            <a:endParaRPr lang="en-US" sz="2800" dirty="0"/>
          </a:p>
          <a:p>
            <a:pPr lvl="2"/>
            <a:r>
              <a:rPr lang="en-US" sz="2400" dirty="0"/>
              <a:t>fossil fuels (coal, natural gas and oil), </a:t>
            </a:r>
          </a:p>
          <a:p>
            <a:pPr lvl="2"/>
            <a:r>
              <a:rPr lang="en-US" sz="2400" dirty="0"/>
              <a:t>nuclear power and </a:t>
            </a:r>
          </a:p>
          <a:p>
            <a:pPr lvl="2"/>
            <a:r>
              <a:rPr lang="en-US" sz="2400" dirty="0"/>
              <a:t>renewable sources (wind, hydro, solar, geothermal).</a:t>
            </a:r>
          </a:p>
          <a:p>
            <a:pPr lvl="2"/>
            <a:endParaRPr lang="en-US" sz="2400" dirty="0"/>
          </a:p>
          <a:p>
            <a:pPr marL="914400" lvl="2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93814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electrical energy distributed?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Electricity is generated at power plants and moves through a complex system, sometimes called </a:t>
            </a:r>
            <a:r>
              <a:rPr lang="en-US" sz="2400" b="1" dirty="0"/>
              <a:t>the </a:t>
            </a:r>
            <a:r>
              <a:rPr lang="en-US" sz="2400" b="1" i="1" dirty="0"/>
              <a:t>grid</a:t>
            </a:r>
            <a:r>
              <a:rPr lang="en-US" sz="2400" dirty="0"/>
              <a:t>, of electricity substations, transformers, and power lines that connect electricity producers and consumers. </a:t>
            </a:r>
          </a:p>
          <a:p>
            <a:r>
              <a:rPr lang="en-US" sz="2400" dirty="0"/>
              <a:t>Most local grids are interconnected for reliability and commercial purposes, forming larger, more dependable networks that enhance the coordination and planning of electricity supply.</a:t>
            </a:r>
          </a:p>
        </p:txBody>
      </p:sp>
    </p:spTree>
    <p:extLst>
      <p:ext uri="{BB962C8B-B14F-4D97-AF65-F5344CB8AC3E}">
        <p14:creationId xmlns:p14="http://schemas.microsoft.com/office/powerpoint/2010/main" val="2213133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453" y="485705"/>
            <a:ext cx="10643716" cy="81053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How electricity reaches your home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796" y="1890346"/>
            <a:ext cx="8423029" cy="3851031"/>
          </a:xfrm>
        </p:spPr>
      </p:pic>
    </p:spTree>
    <p:extLst>
      <p:ext uri="{BB962C8B-B14F-4D97-AF65-F5344CB8AC3E}">
        <p14:creationId xmlns:p14="http://schemas.microsoft.com/office/powerpoint/2010/main" val="2038661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0491" y="817685"/>
            <a:ext cx="7781193" cy="3350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In the United States, the entire electricity grid consists of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hundreds of thousands of miles of high-voltage power lines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and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millions of miles of low-voltage power lines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with distribution transformers that connect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thousands of power plants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to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hundreds of millions of electricity customers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all across the country.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582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it important to conserve energy?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9600" dirty="0"/>
              <a:t>The generation of electricity and heat now accounts for </a:t>
            </a:r>
            <a:r>
              <a:rPr lang="en-US" sz="9600" b="1" dirty="0"/>
              <a:t>at least a third of</a:t>
            </a:r>
            <a:r>
              <a:rPr lang="en-US" sz="9600" dirty="0"/>
              <a:t> global greenhouse gas (GHG) </a:t>
            </a:r>
            <a:r>
              <a:rPr lang="en-US" sz="9600" b="1" dirty="0"/>
              <a:t>emissions</a:t>
            </a:r>
            <a:r>
              <a:rPr lang="en-US" sz="9600" dirty="0"/>
              <a:t>.</a:t>
            </a:r>
          </a:p>
          <a:p>
            <a:pPr lvl="8"/>
            <a:r>
              <a:rPr lang="en-US" sz="9600" i="1" dirty="0"/>
              <a:t>Source:  World Resources Institute</a:t>
            </a:r>
          </a:p>
          <a:p>
            <a:pPr marL="457200" lvl="1" indent="0">
              <a:buNone/>
            </a:pPr>
            <a:endParaRPr lang="en-US" sz="9600" dirty="0"/>
          </a:p>
          <a:p>
            <a:r>
              <a:rPr lang="en-US" sz="9600" b="1" dirty="0"/>
              <a:t>Nonrenewable</a:t>
            </a:r>
            <a:r>
              <a:rPr lang="en-US" sz="9600" dirty="0"/>
              <a:t> energy sources -- </a:t>
            </a:r>
            <a:r>
              <a:rPr lang="en-US" sz="9600" b="1" dirty="0"/>
              <a:t>gas, coal,</a:t>
            </a:r>
            <a:r>
              <a:rPr lang="en-US" sz="9600" dirty="0"/>
              <a:t> and </a:t>
            </a:r>
            <a:r>
              <a:rPr lang="en-US" sz="9600" b="1" dirty="0"/>
              <a:t>oil </a:t>
            </a:r>
            <a:r>
              <a:rPr lang="en-US" sz="9600" dirty="0"/>
              <a:t>-- cannot be replaced.</a:t>
            </a:r>
          </a:p>
          <a:p>
            <a:pPr marL="457200" lvl="1" indent="0">
              <a:buNone/>
            </a:pPr>
            <a:endParaRPr lang="en-US" sz="9600" dirty="0"/>
          </a:p>
          <a:p>
            <a:r>
              <a:rPr lang="en-US" sz="9600" dirty="0"/>
              <a:t>Lower cost of living.</a:t>
            </a:r>
          </a:p>
          <a:p>
            <a:pPr marL="457200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41944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Let’s get to it.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828" y="2016125"/>
            <a:ext cx="4824668" cy="3449638"/>
          </a:xfrm>
        </p:spPr>
      </p:pic>
    </p:spTree>
    <p:extLst>
      <p:ext uri="{BB962C8B-B14F-4D97-AF65-F5344CB8AC3E}">
        <p14:creationId xmlns:p14="http://schemas.microsoft.com/office/powerpoint/2010/main" val="3966774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– Where would you place these?  Order 1 - 10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0892" y="2237978"/>
            <a:ext cx="4167636" cy="4261038"/>
          </a:xfrm>
        </p:spPr>
        <p:txBody>
          <a:bodyPr>
            <a:normAutofit/>
          </a:bodyPr>
          <a:lstStyle/>
          <a:p>
            <a:r>
              <a:rPr lang="en-US" sz="2800" dirty="0"/>
              <a:t>Renewable energy </a:t>
            </a:r>
          </a:p>
          <a:p>
            <a:r>
              <a:rPr lang="en-US" sz="2800" dirty="0"/>
              <a:t>Air sealing </a:t>
            </a:r>
          </a:p>
          <a:p>
            <a:r>
              <a:rPr lang="en-US" sz="2800" dirty="0"/>
              <a:t>Windows </a:t>
            </a:r>
          </a:p>
          <a:p>
            <a:r>
              <a:rPr lang="en-US" sz="2800" dirty="0"/>
              <a:t>Understanding energy usage</a:t>
            </a:r>
          </a:p>
          <a:p>
            <a:r>
              <a:rPr lang="en-US" sz="2800" dirty="0"/>
              <a:t>Water heating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3444" y="2147678"/>
            <a:ext cx="3886200" cy="4351338"/>
          </a:xfrm>
        </p:spPr>
        <p:txBody>
          <a:bodyPr>
            <a:noAutofit/>
          </a:bodyPr>
          <a:lstStyle/>
          <a:p>
            <a:r>
              <a:rPr lang="en-US" sz="2800" dirty="0"/>
              <a:t>Insulation </a:t>
            </a:r>
          </a:p>
          <a:p>
            <a:r>
              <a:rPr lang="en-US" sz="2800" dirty="0"/>
              <a:t>Lighting </a:t>
            </a:r>
          </a:p>
          <a:p>
            <a:r>
              <a:rPr lang="en-US" sz="2800" dirty="0"/>
              <a:t>Appliances </a:t>
            </a:r>
          </a:p>
          <a:p>
            <a:r>
              <a:rPr lang="en-US" sz="2800" dirty="0"/>
              <a:t>Unplugging electronics / Phantom Load</a:t>
            </a:r>
          </a:p>
          <a:p>
            <a:r>
              <a:rPr lang="en-US" sz="2800" dirty="0"/>
              <a:t>Heating and Cooling </a:t>
            </a:r>
          </a:p>
        </p:txBody>
      </p:sp>
    </p:spTree>
    <p:extLst>
      <p:ext uri="{BB962C8B-B14F-4D97-AF65-F5344CB8AC3E}">
        <p14:creationId xmlns:p14="http://schemas.microsoft.com/office/powerpoint/2010/main" val="3066288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Start at the bottom rung. The energy-saving measures at the bottom of the pyramid are much more cost-effective than those at the top. In fact, the top two measures on the energy conservation pyramid are almost never cost-effective. (Click on the picture to enlarge it.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62" y="0"/>
            <a:ext cx="10606872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517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Home energy audit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 </a:t>
            </a:r>
            <a:r>
              <a:rPr lang="en-US" sz="2800" b="1" dirty="0"/>
              <a:t>energy</a:t>
            </a:r>
            <a:r>
              <a:rPr lang="en-US" sz="2800" dirty="0"/>
              <a:t> efficiency of a house is evaluated by a person using professional equipment (such as blower doors and infrared cameras), with the aim to suggest the best ways to improve </a:t>
            </a:r>
            <a:r>
              <a:rPr lang="en-US" sz="2800" b="1" dirty="0"/>
              <a:t>energy</a:t>
            </a:r>
            <a:r>
              <a:rPr lang="en-US" sz="2800" dirty="0"/>
              <a:t> efficiency in heating and cooling the  house.</a:t>
            </a:r>
          </a:p>
        </p:txBody>
      </p:sp>
    </p:spTree>
    <p:extLst>
      <p:ext uri="{BB962C8B-B14F-4D97-AF65-F5344CB8AC3E}">
        <p14:creationId xmlns:p14="http://schemas.microsoft.com/office/powerpoint/2010/main" val="3495059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home energy audit tools…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848" y="2042502"/>
            <a:ext cx="3449638" cy="34496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595" y="2247167"/>
            <a:ext cx="2507220" cy="3244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794" y="2270643"/>
            <a:ext cx="3064485" cy="319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41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 energy audits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Yes, a home energy audit is a good place to start to find</a:t>
            </a:r>
          </a:p>
          <a:p>
            <a:pPr lvl="1"/>
            <a:r>
              <a:rPr lang="en-US" sz="2400" dirty="0"/>
              <a:t>Air leaks</a:t>
            </a:r>
          </a:p>
          <a:p>
            <a:pPr lvl="1"/>
            <a:r>
              <a:rPr lang="en-US" sz="2400" dirty="0"/>
              <a:t>Inefficient energy use or energy waste</a:t>
            </a:r>
          </a:p>
          <a:p>
            <a:r>
              <a:rPr lang="en-US" sz="2400" dirty="0"/>
              <a:t>Yes, home energy auditing is a learned skill.</a:t>
            </a:r>
          </a:p>
          <a:p>
            <a:r>
              <a:rPr lang="en-US" sz="2400" dirty="0"/>
              <a:t>Equipment and training can cost thousands of dollars.</a:t>
            </a:r>
          </a:p>
          <a:p>
            <a:r>
              <a:rPr lang="en-US" sz="2400" i="1" dirty="0"/>
              <a:t>Fortunately, you don’t have to do it yourself…</a:t>
            </a:r>
          </a:p>
        </p:txBody>
      </p:sp>
    </p:spTree>
    <p:extLst>
      <p:ext uri="{BB962C8B-B14F-4D97-AF65-F5344CB8AC3E}">
        <p14:creationId xmlns:p14="http://schemas.microsoft.com/office/powerpoint/2010/main" val="4246368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1028700"/>
            <a:ext cx="9603275" cy="825054"/>
          </a:xfrm>
        </p:spPr>
        <p:txBody>
          <a:bodyPr/>
          <a:lstStyle/>
          <a:p>
            <a:r>
              <a:rPr lang="en-US" dirty="0"/>
              <a:t>Bring in a home energy audit specialist.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7" y="1853754"/>
            <a:ext cx="5167997" cy="34496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474" y="1853754"/>
            <a:ext cx="5505450" cy="42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58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1041" y="241811"/>
            <a:ext cx="9603275" cy="1049235"/>
          </a:xfrm>
        </p:spPr>
        <p:txBody>
          <a:bodyPr>
            <a:noAutofit/>
          </a:bodyPr>
          <a:lstStyle/>
          <a:p>
            <a:r>
              <a:rPr lang="en-US" sz="2400" dirty="0"/>
              <a:t>Home energy auditors:  a few examples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i="1" dirty="0"/>
              <a:t>check with your local utility for their audit programs and/or rebates</a:t>
            </a:r>
            <a:r>
              <a:rPr lang="en-US" sz="2400" dirty="0"/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79169" y="2200763"/>
            <a:ext cx="2072871" cy="30218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666" y="4406384"/>
            <a:ext cx="2381250" cy="1600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66" y="3079994"/>
            <a:ext cx="3171825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029" y="2082284"/>
            <a:ext cx="2676525" cy="11620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686299" y="3244334"/>
            <a:ext cx="41411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betterbuildingssolutioncenter.energy.gov/</a:t>
            </a:r>
          </a:p>
        </p:txBody>
      </p:sp>
    </p:spTree>
    <p:extLst>
      <p:ext uri="{BB962C8B-B14F-4D97-AF65-F5344CB8AC3E}">
        <p14:creationId xmlns:p14="http://schemas.microsoft.com/office/powerpoint/2010/main" val="4107802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7956" y="237393"/>
            <a:ext cx="9603275" cy="1371599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Now let’s look at some easy things you can do </a:t>
            </a:r>
            <a:br>
              <a:rPr lang="en-US" sz="2400" dirty="0"/>
            </a:br>
            <a:r>
              <a:rPr lang="en-US" sz="2400" dirty="0"/>
              <a:t>to improve your energy profile 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(i.e. ,the low-hanging fruit)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432" y="2346325"/>
            <a:ext cx="5154322" cy="3449638"/>
          </a:xfrm>
        </p:spPr>
      </p:pic>
    </p:spTree>
    <p:extLst>
      <p:ext uri="{BB962C8B-B14F-4D97-AF65-F5344CB8AC3E}">
        <p14:creationId xmlns:p14="http://schemas.microsoft.com/office/powerpoint/2010/main" val="846682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mepa.coop/images/ad_2010_unplug_7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1" y="872640"/>
            <a:ext cx="7686675" cy="512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5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If you’re not using it, unplug it!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20" y="1980956"/>
            <a:ext cx="2593426" cy="279326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36" t="-37681" r="6036" b="-24884"/>
          <a:stretch/>
        </p:blipFill>
        <p:spPr>
          <a:xfrm>
            <a:off x="2757269" y="1696835"/>
            <a:ext cx="3495947" cy="23774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962" y="3720490"/>
            <a:ext cx="2468880" cy="1645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324" y="2737093"/>
            <a:ext cx="2585857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78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Use Surge protectors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59" y="1998541"/>
            <a:ext cx="4596898" cy="34496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310" y="2203817"/>
            <a:ext cx="487402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908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Surge protectors are essential for home office and entertainment centers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216" y="2078474"/>
            <a:ext cx="5588000" cy="369137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27" y="1959262"/>
            <a:ext cx="5604809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663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820008" y="254978"/>
            <a:ext cx="9135206" cy="1248507"/>
          </a:xfrm>
        </p:spPr>
        <p:txBody>
          <a:bodyPr/>
          <a:lstStyle/>
          <a:p>
            <a:pPr algn="ctr"/>
            <a:r>
              <a:rPr lang="en-US" dirty="0"/>
              <a:t>Fans cool people – </a:t>
            </a:r>
            <a:r>
              <a:rPr lang="en-US" u="sng" dirty="0"/>
              <a:t>not rooms!</a:t>
            </a:r>
          </a:p>
        </p:txBody>
      </p:sp>
      <p:pic>
        <p:nvPicPr>
          <p:cNvPr id="4" name="Picture 2" descr="http://www.allphasestlouis.com/eimages/energy_efficient_ceiling_fa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038" y="1503485"/>
            <a:ext cx="6248400" cy="437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7497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351693"/>
            <a:ext cx="9603275" cy="150206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Use energy-efficient lightbulbs</a:t>
            </a:r>
            <a:br>
              <a:rPr lang="en-US" dirty="0"/>
            </a:br>
            <a:r>
              <a:rPr lang="en-US" sz="2400" dirty="0"/>
              <a:t>          </a:t>
            </a:r>
            <a:br>
              <a:rPr lang="en-US" sz="2400" dirty="0"/>
            </a:br>
            <a:r>
              <a:rPr lang="en-US" sz="2400" dirty="0"/>
              <a:t>                 LED                    	      CFL                   INCANDESCENT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415" y="2016125"/>
            <a:ext cx="7209495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01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oshiba 65L7300 T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198" y="479182"/>
            <a:ext cx="7572375" cy="517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893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 descr="http://rivercityteam.ca/wp-content/uploads/2011/03/Energy-Gu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1614" y="956095"/>
            <a:ext cx="3352800" cy="4593337"/>
          </a:xfrm>
          <a:prstGeom prst="rect">
            <a:avLst/>
          </a:prstGeom>
          <a:noFill/>
        </p:spPr>
      </p:pic>
      <p:pic>
        <p:nvPicPr>
          <p:cNvPr id="237572" name="Picture 4" descr="http://images.bestbuy.com/BestBuy_US/en_US/images/abn/2011/ha/cat/learning_center/appliances/pm_esta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24328" y="63979"/>
            <a:ext cx="1835944" cy="1643063"/>
          </a:xfrm>
          <a:prstGeom prst="rect">
            <a:avLst/>
          </a:prstGeom>
          <a:noFill/>
        </p:spPr>
      </p:pic>
      <p:pic>
        <p:nvPicPr>
          <p:cNvPr id="237574" name="Picture 6" descr="http://www.examiner.com/images/blog/EXID34063/images/Appliances_Pi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7246" y="1506254"/>
            <a:ext cx="3232601" cy="2657475"/>
          </a:xfrm>
          <a:prstGeom prst="rect">
            <a:avLst/>
          </a:prstGeom>
          <a:noFill/>
        </p:spPr>
      </p:pic>
      <p:pic>
        <p:nvPicPr>
          <p:cNvPr id="5" name="Picture 2" descr="http://www.whirlpool.com/digitalassets/SalesFeatureImages/AccuHeat-P090713_17z-640x56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318" y="4448961"/>
            <a:ext cx="2811955" cy="246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009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house itself:  where’s the waste?</a:t>
            </a:r>
          </a:p>
        </p:txBody>
      </p:sp>
      <p:pic>
        <p:nvPicPr>
          <p:cNvPr id="2050" name="Picture 2" descr="Image result for money down the toilet imag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670" y="2064544"/>
            <a:ext cx="4888522" cy="387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201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drafty home is uncomfortable and costly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7" r="19257"/>
          <a:stretch>
            <a:fillRect/>
          </a:stretch>
        </p:blipFill>
        <p:spPr>
          <a:xfrm>
            <a:off x="7464669" y="483577"/>
            <a:ext cx="4088423" cy="5099537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…and the typical older home today – and many newer ones – have numerous sources of inadequate insulation and weather-stripping.</a:t>
            </a:r>
          </a:p>
        </p:txBody>
      </p:sp>
    </p:spTree>
    <p:extLst>
      <p:ext uri="{BB962C8B-B14F-4D97-AF65-F5344CB8AC3E}">
        <p14:creationId xmlns:p14="http://schemas.microsoft.com/office/powerpoint/2010/main" val="629308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344466" y="1051920"/>
            <a:ext cx="6286500" cy="935831"/>
          </a:xfrm>
        </p:spPr>
        <p:txBody>
          <a:bodyPr>
            <a:normAutofit/>
          </a:bodyPr>
          <a:lstStyle/>
          <a:p>
            <a:pPr eaLnBrk="1" hangingPunct="1"/>
            <a:r>
              <a:rPr lang="en-US" sz="1500" b="1" dirty="0">
                <a:solidFill>
                  <a:srgbClr val="00B050"/>
                </a:solidFill>
              </a:rPr>
              <a:t>WHY HOMES WORK AND FAIL</a:t>
            </a:r>
            <a:br>
              <a:rPr lang="en-US" sz="1500" b="1" dirty="0">
                <a:solidFill>
                  <a:srgbClr val="00B050"/>
                </a:solidFill>
              </a:rPr>
            </a:br>
            <a:r>
              <a:rPr lang="en-US" sz="2400" b="1" dirty="0">
                <a:solidFill>
                  <a:srgbClr val="00B050"/>
                </a:solidFill>
              </a:rPr>
              <a:t>WHERE ARE THE BIG HOLES</a:t>
            </a:r>
            <a:r>
              <a:rPr lang="en-US" sz="2100" b="1" dirty="0">
                <a:solidFill>
                  <a:srgbClr val="00B050"/>
                </a:solidFill>
              </a:rPr>
              <a:t>?  </a:t>
            </a:r>
            <a:r>
              <a:rPr lang="en-US" sz="1500" b="1" dirty="0">
                <a:solidFill>
                  <a:srgbClr val="00B050"/>
                </a:solidFill>
              </a:rPr>
              <a:t/>
            </a:r>
            <a:br>
              <a:rPr lang="en-US" sz="1500" b="1" dirty="0">
                <a:solidFill>
                  <a:srgbClr val="00B050"/>
                </a:solidFill>
              </a:rPr>
            </a:br>
            <a:endParaRPr lang="en-US" sz="1500" b="1" dirty="0">
              <a:solidFill>
                <a:srgbClr val="00B050"/>
              </a:solidFill>
            </a:endParaRPr>
          </a:p>
        </p:txBody>
      </p:sp>
      <p:pic>
        <p:nvPicPr>
          <p:cNvPr id="43011" name="Picture 3" descr="Performance House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414838" y="2271714"/>
            <a:ext cx="3581400" cy="2717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5908" name="Text Box 4"/>
          <p:cNvSpPr txBox="1">
            <a:spLocks noChangeArrowheads="1"/>
          </p:cNvSpPr>
          <p:nvPr/>
        </p:nvSpPr>
        <p:spPr bwMode="auto">
          <a:xfrm>
            <a:off x="7941471" y="2106217"/>
            <a:ext cx="1297781" cy="27507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sz="135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ＭＳ Ｐゴシック" charset="-128"/>
              </a:rPr>
              <a:t>Chases</a:t>
            </a:r>
          </a:p>
        </p:txBody>
      </p:sp>
      <p:sp>
        <p:nvSpPr>
          <p:cNvPr id="3195909" name="Text Box 5"/>
          <p:cNvSpPr txBox="1">
            <a:spLocks noChangeArrowheads="1"/>
          </p:cNvSpPr>
          <p:nvPr/>
        </p:nvSpPr>
        <p:spPr bwMode="auto">
          <a:xfrm>
            <a:off x="7941471" y="4508898"/>
            <a:ext cx="1774031" cy="27507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sz="135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ＭＳ Ｐゴシック" charset="-128"/>
              </a:rPr>
              <a:t>Plumbing Penetrations</a:t>
            </a:r>
          </a:p>
        </p:txBody>
      </p:sp>
      <p:sp>
        <p:nvSpPr>
          <p:cNvPr id="3195910" name="Text Box 6"/>
          <p:cNvSpPr txBox="1">
            <a:spLocks noChangeArrowheads="1"/>
          </p:cNvSpPr>
          <p:nvPr/>
        </p:nvSpPr>
        <p:spPr bwMode="auto">
          <a:xfrm>
            <a:off x="7941471" y="2671764"/>
            <a:ext cx="752995" cy="4828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sz="135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ＭＳ Ｐゴシック" charset="-128"/>
              </a:rPr>
              <a:t>Dropped</a:t>
            </a:r>
          </a:p>
          <a:p>
            <a:pPr>
              <a:defRPr/>
            </a:pPr>
            <a:r>
              <a:rPr lang="en-US" sz="135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ＭＳ Ｐゴシック" charset="-128"/>
              </a:rPr>
              <a:t>Ceilings</a:t>
            </a:r>
          </a:p>
        </p:txBody>
      </p:sp>
      <p:sp>
        <p:nvSpPr>
          <p:cNvPr id="3195911" name="Text Box 7"/>
          <p:cNvSpPr txBox="1">
            <a:spLocks noChangeArrowheads="1"/>
          </p:cNvSpPr>
          <p:nvPr/>
        </p:nvSpPr>
        <p:spPr bwMode="auto">
          <a:xfrm>
            <a:off x="3206355" y="2064545"/>
            <a:ext cx="1294209" cy="4828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sz="135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ＭＳ Ｐゴシック" charset="-128"/>
              </a:rPr>
              <a:t>Access</a:t>
            </a:r>
          </a:p>
          <a:p>
            <a:pPr>
              <a:defRPr/>
            </a:pPr>
            <a:r>
              <a:rPr lang="en-US" sz="135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ＭＳ Ｐゴシック" charset="-128"/>
              </a:rPr>
              <a:t>Panels</a:t>
            </a:r>
          </a:p>
        </p:txBody>
      </p:sp>
      <p:sp>
        <p:nvSpPr>
          <p:cNvPr id="3195912" name="Text Box 8"/>
          <p:cNvSpPr txBox="1">
            <a:spLocks noChangeArrowheads="1"/>
          </p:cNvSpPr>
          <p:nvPr/>
        </p:nvSpPr>
        <p:spPr bwMode="auto">
          <a:xfrm>
            <a:off x="3217071" y="2913461"/>
            <a:ext cx="1297781" cy="27507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sz="135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ＭＳ Ｐゴシック" charset="-128"/>
              </a:rPr>
              <a:t>Ceiling fixtures</a:t>
            </a:r>
          </a:p>
        </p:txBody>
      </p:sp>
      <p:sp>
        <p:nvSpPr>
          <p:cNvPr id="3195913" name="Text Box 9"/>
          <p:cNvSpPr txBox="1">
            <a:spLocks noChangeArrowheads="1"/>
          </p:cNvSpPr>
          <p:nvPr/>
        </p:nvSpPr>
        <p:spPr bwMode="auto">
          <a:xfrm>
            <a:off x="7941469" y="5395914"/>
            <a:ext cx="849176" cy="27507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sz="135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ＭＳ Ｐゴシック" charset="-128"/>
              </a:rPr>
              <a:t>Top Plates</a:t>
            </a:r>
          </a:p>
        </p:txBody>
      </p:sp>
      <p:sp>
        <p:nvSpPr>
          <p:cNvPr id="3195914" name="Text Box 10"/>
          <p:cNvSpPr txBox="1">
            <a:spLocks noChangeArrowheads="1"/>
          </p:cNvSpPr>
          <p:nvPr/>
        </p:nvSpPr>
        <p:spPr bwMode="auto">
          <a:xfrm>
            <a:off x="3228976" y="3698082"/>
            <a:ext cx="1302544" cy="27507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sz="135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ＭＳ Ｐゴシック" charset="-128"/>
              </a:rPr>
              <a:t>Sill Plates</a:t>
            </a:r>
          </a:p>
        </p:txBody>
      </p:sp>
      <p:sp>
        <p:nvSpPr>
          <p:cNvPr id="3195915" name="Text Box 11"/>
          <p:cNvSpPr txBox="1">
            <a:spLocks noChangeArrowheads="1"/>
          </p:cNvSpPr>
          <p:nvPr/>
        </p:nvSpPr>
        <p:spPr bwMode="auto">
          <a:xfrm>
            <a:off x="3217070" y="4482705"/>
            <a:ext cx="527614" cy="27507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sz="135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ＭＳ Ｐゴシック" charset="-128"/>
              </a:rPr>
              <a:t>Vents</a:t>
            </a:r>
          </a:p>
        </p:txBody>
      </p:sp>
      <p:sp>
        <p:nvSpPr>
          <p:cNvPr id="3195916" name="Text Box 12"/>
          <p:cNvSpPr txBox="1">
            <a:spLocks noChangeArrowheads="1"/>
          </p:cNvSpPr>
          <p:nvPr/>
        </p:nvSpPr>
        <p:spPr bwMode="auto">
          <a:xfrm>
            <a:off x="7941470" y="3623074"/>
            <a:ext cx="1294210" cy="4828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sz="135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ＭＳ Ｐゴシック" charset="-128"/>
              </a:rPr>
              <a:t>Window Openings</a:t>
            </a:r>
          </a:p>
        </p:txBody>
      </p:sp>
      <p:sp>
        <p:nvSpPr>
          <p:cNvPr id="3195917" name="Text Box 13"/>
          <p:cNvSpPr txBox="1">
            <a:spLocks noChangeArrowheads="1"/>
          </p:cNvSpPr>
          <p:nvPr/>
        </p:nvSpPr>
        <p:spPr bwMode="auto">
          <a:xfrm>
            <a:off x="3075387" y="5130405"/>
            <a:ext cx="1294209" cy="27507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sz="135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ＭＳ Ｐゴシック" charset="-128"/>
              </a:rPr>
              <a:t>Door Openings</a:t>
            </a:r>
          </a:p>
        </p:txBody>
      </p:sp>
      <p:sp>
        <p:nvSpPr>
          <p:cNvPr id="3195918" name="Line 14"/>
          <p:cNvSpPr>
            <a:spLocks noChangeShapeType="1"/>
          </p:cNvSpPr>
          <p:nvPr/>
        </p:nvSpPr>
        <p:spPr bwMode="auto">
          <a:xfrm>
            <a:off x="4087418" y="2316958"/>
            <a:ext cx="1763315" cy="1165622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 type="oval" w="med" len="med"/>
          </a:ln>
          <a:effectLst/>
          <a:extLst/>
        </p:spPr>
        <p:txBody>
          <a:bodyPr lIns="67866" tIns="33338" rIns="67866" bIns="33338"/>
          <a:lstStyle/>
          <a:p>
            <a:pPr>
              <a:defRPr/>
            </a:pPr>
            <a:endParaRPr lang="en-U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195919" name="Line 15"/>
          <p:cNvSpPr>
            <a:spLocks noChangeShapeType="1"/>
          </p:cNvSpPr>
          <p:nvPr/>
        </p:nvSpPr>
        <p:spPr bwMode="auto">
          <a:xfrm>
            <a:off x="4082656" y="3150396"/>
            <a:ext cx="1012031" cy="402431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 type="oval" w="med" len="med"/>
          </a:ln>
          <a:effectLst/>
          <a:extLst/>
        </p:spPr>
        <p:txBody>
          <a:bodyPr lIns="67866" tIns="33338" rIns="67866" bIns="33338"/>
          <a:lstStyle/>
          <a:p>
            <a:pPr>
              <a:defRPr/>
            </a:pPr>
            <a:endParaRPr lang="en-U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195920" name="Line 16"/>
          <p:cNvSpPr>
            <a:spLocks noChangeShapeType="1"/>
          </p:cNvSpPr>
          <p:nvPr/>
        </p:nvSpPr>
        <p:spPr bwMode="auto">
          <a:xfrm>
            <a:off x="3832624" y="4063605"/>
            <a:ext cx="792956" cy="263128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 type="oval" w="med" len="med"/>
          </a:ln>
          <a:effectLst/>
          <a:extLst/>
        </p:spPr>
        <p:txBody>
          <a:bodyPr lIns="67866" tIns="33338" rIns="67866" bIns="33338"/>
          <a:lstStyle/>
          <a:p>
            <a:pPr>
              <a:defRPr/>
            </a:pPr>
            <a:endParaRPr lang="en-U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195921" name="Line 17"/>
          <p:cNvSpPr>
            <a:spLocks noChangeShapeType="1"/>
          </p:cNvSpPr>
          <p:nvPr/>
        </p:nvSpPr>
        <p:spPr bwMode="auto">
          <a:xfrm flipV="1">
            <a:off x="3939778" y="4501755"/>
            <a:ext cx="719138" cy="172640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 type="oval" w="med" len="med"/>
          </a:ln>
          <a:effectLst/>
          <a:extLst/>
        </p:spPr>
        <p:txBody>
          <a:bodyPr lIns="67866" tIns="33338" rIns="67866" bIns="33338"/>
          <a:lstStyle/>
          <a:p>
            <a:pPr>
              <a:defRPr/>
            </a:pPr>
            <a:endParaRPr lang="en-U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195922" name="Line 18"/>
          <p:cNvSpPr>
            <a:spLocks noChangeShapeType="1"/>
          </p:cNvSpPr>
          <p:nvPr/>
        </p:nvSpPr>
        <p:spPr bwMode="auto">
          <a:xfrm flipV="1">
            <a:off x="3908822" y="4173143"/>
            <a:ext cx="2099072" cy="1001315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 type="oval" w="med" len="med"/>
          </a:ln>
          <a:effectLst/>
          <a:extLst/>
        </p:spPr>
        <p:txBody>
          <a:bodyPr lIns="67866" tIns="33338" rIns="67866" bIns="33338"/>
          <a:lstStyle/>
          <a:p>
            <a:pPr>
              <a:defRPr/>
            </a:pPr>
            <a:endParaRPr lang="en-U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195923" name="Line 19"/>
          <p:cNvSpPr>
            <a:spLocks noChangeShapeType="1"/>
          </p:cNvSpPr>
          <p:nvPr/>
        </p:nvSpPr>
        <p:spPr bwMode="auto">
          <a:xfrm flipH="1">
            <a:off x="6672263" y="2355057"/>
            <a:ext cx="1295400" cy="1198960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 type="oval" w="med" len="med"/>
          </a:ln>
          <a:effectLst/>
          <a:extLst/>
        </p:spPr>
        <p:txBody>
          <a:bodyPr lIns="67866" tIns="33338" rIns="67866" bIns="33338"/>
          <a:lstStyle/>
          <a:p>
            <a:pPr>
              <a:defRPr/>
            </a:pPr>
            <a:endParaRPr lang="en-U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195924" name="Line 20"/>
          <p:cNvSpPr>
            <a:spLocks noChangeShapeType="1"/>
          </p:cNvSpPr>
          <p:nvPr/>
        </p:nvSpPr>
        <p:spPr bwMode="auto">
          <a:xfrm flipH="1">
            <a:off x="7184233" y="2943226"/>
            <a:ext cx="827485" cy="708422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 type="oval" w="med" len="med"/>
          </a:ln>
          <a:effectLst/>
          <a:extLst/>
        </p:spPr>
        <p:txBody>
          <a:bodyPr lIns="67866" tIns="33338" rIns="67866" bIns="33338"/>
          <a:lstStyle/>
          <a:p>
            <a:pPr>
              <a:defRPr/>
            </a:pPr>
            <a:endParaRPr lang="en-U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195925" name="Line 21"/>
          <p:cNvSpPr>
            <a:spLocks noChangeShapeType="1"/>
          </p:cNvSpPr>
          <p:nvPr/>
        </p:nvSpPr>
        <p:spPr bwMode="auto">
          <a:xfrm flipH="1">
            <a:off x="7430693" y="3885012"/>
            <a:ext cx="577453" cy="44053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 type="oval" w="med" len="med"/>
          </a:ln>
          <a:effectLst/>
          <a:extLst/>
        </p:spPr>
        <p:txBody>
          <a:bodyPr lIns="67866" tIns="33338" rIns="67866" bIns="33338"/>
          <a:lstStyle/>
          <a:p>
            <a:pPr>
              <a:defRPr/>
            </a:pPr>
            <a:endParaRPr lang="en-U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195926" name="Line 22"/>
          <p:cNvSpPr>
            <a:spLocks noChangeShapeType="1"/>
          </p:cNvSpPr>
          <p:nvPr/>
        </p:nvSpPr>
        <p:spPr bwMode="auto">
          <a:xfrm flipH="1" flipV="1">
            <a:off x="7734300" y="4441032"/>
            <a:ext cx="261938" cy="216694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 type="oval" w="med" len="med"/>
          </a:ln>
          <a:effectLst/>
          <a:extLst/>
        </p:spPr>
        <p:txBody>
          <a:bodyPr lIns="67866" tIns="33338" rIns="67866" bIns="33338"/>
          <a:lstStyle/>
          <a:p>
            <a:pPr>
              <a:defRPr/>
            </a:pPr>
            <a:endParaRPr lang="en-U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195927" name="Line 23"/>
          <p:cNvSpPr>
            <a:spLocks noChangeShapeType="1"/>
          </p:cNvSpPr>
          <p:nvPr/>
        </p:nvSpPr>
        <p:spPr bwMode="auto">
          <a:xfrm flipH="1" flipV="1">
            <a:off x="5501881" y="3601642"/>
            <a:ext cx="2493169" cy="1931194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 type="oval" w="med" len="med"/>
          </a:ln>
          <a:effectLst/>
          <a:extLst/>
        </p:spPr>
        <p:txBody>
          <a:bodyPr lIns="67866" tIns="33338" rIns="67866" bIns="33338"/>
          <a:lstStyle/>
          <a:p>
            <a:pPr>
              <a:defRPr/>
            </a:pPr>
            <a:endParaRPr lang="en-U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195928" name="Text Box 24"/>
          <p:cNvSpPr txBox="1">
            <a:spLocks noChangeArrowheads="1"/>
          </p:cNvSpPr>
          <p:nvPr/>
        </p:nvSpPr>
        <p:spPr bwMode="auto">
          <a:xfrm>
            <a:off x="5535216" y="5470328"/>
            <a:ext cx="533000" cy="27507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sz="135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ＭＳ Ｐゴシック" charset="-128"/>
              </a:rPr>
              <a:t>Ducts</a:t>
            </a:r>
          </a:p>
        </p:txBody>
      </p:sp>
      <p:sp>
        <p:nvSpPr>
          <p:cNvPr id="3195929" name="Line 25"/>
          <p:cNvSpPr>
            <a:spLocks noChangeShapeType="1"/>
          </p:cNvSpPr>
          <p:nvPr/>
        </p:nvSpPr>
        <p:spPr bwMode="auto">
          <a:xfrm flipV="1">
            <a:off x="5797154" y="4736306"/>
            <a:ext cx="0" cy="748904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 type="oval" w="med" len="med"/>
          </a:ln>
          <a:effectLst/>
          <a:extLst/>
        </p:spPr>
        <p:txBody>
          <a:bodyPr lIns="67866" tIns="33338" rIns="67866" bIns="33338"/>
          <a:lstStyle/>
          <a:p>
            <a:pPr>
              <a:defRPr/>
            </a:pPr>
            <a:endParaRPr lang="en-U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7072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435" y="1528439"/>
            <a:ext cx="6036470" cy="440007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547810" y="75101"/>
            <a:ext cx="9604375" cy="1049337"/>
          </a:xfrm>
        </p:spPr>
        <p:txBody>
          <a:bodyPr>
            <a:normAutofit fontScale="90000"/>
          </a:bodyPr>
          <a:lstStyle/>
          <a:p>
            <a:r>
              <a:rPr lang="en-US" dirty="0"/>
              <a:t>Where to start?</a:t>
            </a:r>
            <a:br>
              <a:rPr lang="en-US" dirty="0"/>
            </a:br>
            <a:r>
              <a:rPr lang="en-US" sz="2700" dirty="0"/>
              <a:t>In order of priority…</a:t>
            </a:r>
            <a:br>
              <a:rPr lang="en-US" sz="2700" dirty="0"/>
            </a:br>
            <a:r>
              <a:rPr lang="en-US" dirty="0"/>
              <a:t>			</a:t>
            </a:r>
            <a:r>
              <a:rPr lang="en-US" sz="2400" dirty="0"/>
              <a:t>1. Roof    2. Floor    3. walls &amp; windows</a:t>
            </a:r>
          </a:p>
        </p:txBody>
      </p:sp>
    </p:spTree>
    <p:extLst>
      <p:ext uri="{BB962C8B-B14F-4D97-AF65-F5344CB8AC3E}">
        <p14:creationId xmlns:p14="http://schemas.microsoft.com/office/powerpoint/2010/main" val="366712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Comfort counts!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half" idx="2"/>
          </p:nvPr>
        </p:nvSpPr>
        <p:spPr>
          <a:xfrm>
            <a:off x="1532594" y="3205491"/>
            <a:ext cx="3275013" cy="2248181"/>
          </a:xfrm>
        </p:spPr>
        <p:txBody>
          <a:bodyPr>
            <a:noAutofit/>
          </a:bodyPr>
          <a:lstStyle/>
          <a:p>
            <a:r>
              <a:rPr lang="en-US" dirty="0"/>
              <a:t>Roof insulation makes it possible for you to maintain an ideal inside temperature. You use less energy in the long run. </a:t>
            </a:r>
          </a:p>
          <a:p>
            <a:r>
              <a:rPr lang="en-US" dirty="0"/>
              <a:t>If you want to use less energy to keep the people and things in your home safe and healthy, insulation is the key.</a:t>
            </a:r>
          </a:p>
        </p:txBody>
      </p:sp>
      <p:pic>
        <p:nvPicPr>
          <p:cNvPr id="26" name="Picture 4" descr="whole-house farmhouse remodel after second-floor floor pl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889" y="875835"/>
            <a:ext cx="4267323" cy="465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188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ineral rock w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54" y="816953"/>
            <a:ext cx="381000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roof insulation 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1" y="2663334"/>
            <a:ext cx="445770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442" y="178778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4315922"/>
            <a:ext cx="23241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1933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inside ice shanty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477" y="254977"/>
            <a:ext cx="8484577" cy="546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2799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iychatroom.com/attachments/f103/61909d1355336956-rim-band-joist-insulation-100_83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468" y="479180"/>
            <a:ext cx="6846094" cy="512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738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energyshield.org/test/img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410" y="977504"/>
            <a:ext cx="3271978" cy="327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://ecx.images-amazon.com/images/I/51GoeIxmB0L._SY3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244" y="1557269"/>
            <a:ext cx="3756071" cy="375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4094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 your water heater!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inexpensive way to improve energy efficiency and save you money each month. If your water tank is new, it is likely already insulated. </a:t>
            </a:r>
          </a:p>
          <a:p>
            <a:r>
              <a:rPr lang="en-US" dirty="0"/>
              <a:t>If you have an older hot water tank, check to see if it has insulation with an R-value of at least 24. If not, consider insulating your water tank, which could </a:t>
            </a:r>
            <a:r>
              <a:rPr lang="en-US" b="1" dirty="0"/>
              <a:t>reduce standby heat losses by 25%–45% and save you about 7%–16% in water heating costs</a:t>
            </a:r>
            <a:r>
              <a:rPr lang="en-US" dirty="0"/>
              <a:t>—and should pay for itself in about a year. </a:t>
            </a:r>
          </a:p>
          <a:p>
            <a:r>
              <a:rPr lang="en-US" dirty="0"/>
              <a:t>You can find </a:t>
            </a:r>
            <a:r>
              <a:rPr lang="en-US" b="1" dirty="0"/>
              <a:t>pre-cut jackets </a:t>
            </a:r>
            <a:r>
              <a:rPr lang="en-US" dirty="0"/>
              <a:t>or </a:t>
            </a:r>
            <a:r>
              <a:rPr lang="en-US" b="1" dirty="0"/>
              <a:t>blankets</a:t>
            </a:r>
            <a:r>
              <a:rPr lang="en-US" dirty="0"/>
              <a:t> available from </a:t>
            </a:r>
            <a:r>
              <a:rPr lang="en-US" b="1" dirty="0"/>
              <a:t>around $20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93275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ost King Water Heater Insulation Blank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183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thoughts about doors and windows…</a:t>
            </a:r>
          </a:p>
        </p:txBody>
      </p:sp>
      <p:pic>
        <p:nvPicPr>
          <p:cNvPr id="7170" name="Picture 2" descr="Image result for door imag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79" y="2077671"/>
            <a:ext cx="4129625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window 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121" y="2198251"/>
            <a:ext cx="4389120" cy="32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172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Doors and windows…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400" dirty="0"/>
              <a:t>Are responsible for 10-20% of a home’s heat loss during the cold months</a:t>
            </a:r>
          </a:p>
          <a:p>
            <a:pPr marL="0" indent="0" algn="ctr">
              <a:buNone/>
            </a:pPr>
            <a:r>
              <a:rPr lang="en-US" sz="2400" dirty="0"/>
              <a:t>BUT</a:t>
            </a:r>
          </a:p>
          <a:p>
            <a:pPr marL="0" indent="0" algn="ctr">
              <a:buNone/>
            </a:pPr>
            <a:r>
              <a:rPr lang="en-US" sz="2400" dirty="0"/>
              <a:t>Are among the easiest energy conservation improvements you can make!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8951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forhousing.com/wp-content/uploads/2011/04/door-weatherproof-stripping-weatherize-590jn101310-12870938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751" y="766641"/>
            <a:ext cx="7230269" cy="481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6005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DP main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15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1767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pro-tect.com/wp-content/uploads/2014/02/pro-tect-45-day-window-protection-fil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989" y="113934"/>
            <a:ext cx="4381500" cy="583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6682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DP main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792" y="167054"/>
            <a:ext cx="6858000" cy="604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2774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2" descr="http://hostedmedia.reimanpub.com/TFH/Step-By-Step/FH04NOV_TRMTRK_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81350" y="1485900"/>
            <a:ext cx="2457450" cy="2457450"/>
          </a:xfrm>
          <a:prstGeom prst="rect">
            <a:avLst/>
          </a:prstGeom>
          <a:noFill/>
        </p:spPr>
      </p:pic>
      <p:pic>
        <p:nvPicPr>
          <p:cNvPr id="223236" name="Picture 4" descr="http://hostedmedia.reimanpub.com/TFH/Step-By-Step/FH090610_SEALEA_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857250"/>
            <a:ext cx="2228850" cy="2228850"/>
          </a:xfrm>
          <a:prstGeom prst="rect">
            <a:avLst/>
          </a:prstGeom>
          <a:noFill/>
        </p:spPr>
      </p:pic>
      <p:pic>
        <p:nvPicPr>
          <p:cNvPr id="223238" name="Picture 6" descr="http://l.yimg.com/ck/image/A1037/1037860/470_10378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6491" y="3200400"/>
            <a:ext cx="3728510" cy="2800350"/>
          </a:xfrm>
          <a:prstGeom prst="rect">
            <a:avLst/>
          </a:prstGeom>
          <a:noFill/>
        </p:spPr>
      </p:pic>
      <p:pic>
        <p:nvPicPr>
          <p:cNvPr id="223240" name="Picture 8" descr="http://www.energyideas.com/_images/gallery/air-sealing-caulk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4201" y="4171951"/>
            <a:ext cx="2143125" cy="15001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13497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about alternative energy?</a:t>
            </a:r>
          </a:p>
        </p:txBody>
      </p:sp>
    </p:spTree>
    <p:extLst>
      <p:ext uri="{BB962C8B-B14F-4D97-AF65-F5344CB8AC3E}">
        <p14:creationId xmlns:p14="http://schemas.microsoft.com/office/powerpoint/2010/main" val="12334558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231" y="126023"/>
            <a:ext cx="8071338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113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No,  </a:t>
            </a:r>
            <a:r>
              <a:rPr lang="en-US" b="1" i="1" dirty="0">
                <a:solidFill>
                  <a:srgbClr val="996633"/>
                </a:solidFill>
              </a:rPr>
              <a:t>alternative</a:t>
            </a:r>
            <a:r>
              <a:rPr lang="en-US" dirty="0"/>
              <a:t> as in </a:t>
            </a:r>
            <a:r>
              <a:rPr lang="en-US" b="1" i="1" dirty="0">
                <a:solidFill>
                  <a:srgbClr val="92D050"/>
                </a:solidFill>
              </a:rPr>
              <a:t>renewable</a:t>
            </a:r>
            <a:r>
              <a:rPr lang="en-US" dirty="0"/>
              <a:t> energy…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Solar</a:t>
            </a:r>
          </a:p>
          <a:p>
            <a:r>
              <a:rPr lang="en-US" dirty="0"/>
              <a:t>Wind</a:t>
            </a:r>
          </a:p>
          <a:p>
            <a:r>
              <a:rPr lang="en-US" dirty="0"/>
              <a:t>Geothermal</a:t>
            </a:r>
          </a:p>
          <a:p>
            <a:r>
              <a:rPr lang="en-US" dirty="0"/>
              <a:t>Bioenergy</a:t>
            </a:r>
          </a:p>
          <a:p>
            <a:r>
              <a:rPr lang="en-US" dirty="0"/>
              <a:t>Hydropower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831" y="2347749"/>
            <a:ext cx="4002664" cy="2651760"/>
          </a:xfrm>
        </p:spPr>
      </p:pic>
    </p:spTree>
    <p:extLst>
      <p:ext uri="{BB962C8B-B14F-4D97-AF65-F5344CB8AC3E}">
        <p14:creationId xmlns:p14="http://schemas.microsoft.com/office/powerpoint/2010/main" val="30332934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497016" y="773695"/>
            <a:ext cx="73509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Palatino, Times New Roman"/>
              </a:rPr>
              <a:t>U.S. Renewable Energy Growth Accelerates</a:t>
            </a:r>
            <a:endParaRPr lang="en-US" sz="2800" b="1" i="0" dirty="0">
              <a:solidFill>
                <a:srgbClr val="000000"/>
              </a:solidFill>
              <a:effectLst/>
              <a:latin typeface="Palatino, 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56792" y="1498938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  <a:latin typeface="Arial" panose="020B0604020202020204" pitchFamily="34" charset="0"/>
              </a:rPr>
              <a:t>Wind, solar, and geothermal energy are all on the rise. At least 17,000 megawatts (MW) of these three energy sources are now under construction. According to the </a:t>
            </a:r>
            <a:r>
              <a:rPr lang="en-US" sz="2000" u="sng" dirty="0">
                <a:solidFill>
                  <a:srgbClr val="02529B"/>
                </a:solidFill>
                <a:latin typeface="Arial" panose="020B0604020202020204" pitchFamily="34" charset="0"/>
                <a:hlinkClick r:id="rId2"/>
              </a:rPr>
              <a:t>Energy Information Administration</a:t>
            </a:r>
            <a:r>
              <a:rPr lang="en-US" sz="2000" dirty="0">
                <a:solidFill>
                  <a:srgbClr val="666666"/>
                </a:solidFill>
                <a:latin typeface="Arial" panose="020B0604020202020204" pitchFamily="34" charset="0"/>
              </a:rPr>
              <a:t>, </a:t>
            </a:r>
            <a:r>
              <a:rPr lang="en-US" sz="2000" b="1" dirty="0">
                <a:solidFill>
                  <a:srgbClr val="666666"/>
                </a:solidFill>
                <a:latin typeface="Arial" panose="020B0604020202020204" pitchFamily="34" charset="0"/>
              </a:rPr>
              <a:t>renewable energy will account for about one-third of new electricity generation added to the U.S. grid over the next three years.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3868617" y="4097188"/>
            <a:ext cx="35696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 err="1">
                <a:solidFill>
                  <a:srgbClr val="000000"/>
                </a:solidFill>
                <a:latin typeface="Palatino, Times New Roman"/>
              </a:rPr>
              <a:t>Worldwatch</a:t>
            </a:r>
            <a:r>
              <a:rPr lang="en-US" sz="2000" i="1" dirty="0">
                <a:solidFill>
                  <a:srgbClr val="000000"/>
                </a:solidFill>
                <a:latin typeface="Palatino, Times New Roman"/>
              </a:rPr>
              <a:t> Institute, Feb. 7, 2017</a:t>
            </a:r>
            <a:endParaRPr lang="en-US" sz="2000" b="0" i="1" dirty="0">
              <a:solidFill>
                <a:srgbClr val="000000"/>
              </a:solidFill>
              <a:effectLst/>
              <a:latin typeface="Palatino, 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678358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00400" y="134035"/>
            <a:ext cx="51083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b="1" dirty="0">
                <a:solidFill>
                  <a:srgbClr val="000000"/>
                </a:solidFill>
                <a:latin typeface="Georgia" panose="02040502050405020303" pitchFamily="18" charset="0"/>
              </a:rPr>
              <a:t>Solar Employs More People In U.S. Electricity Generation Than Oil, Coal And Gas Combined</a:t>
            </a:r>
            <a:endParaRPr lang="en-US" sz="2800" b="1" i="0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05808" y="2345259"/>
            <a:ext cx="61282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Georgia" panose="02040502050405020303" pitchFamily="18" charset="0"/>
              </a:rPr>
              <a:t>According to </a:t>
            </a:r>
            <a:r>
              <a:rPr lang="en-US" sz="2000" dirty="0">
                <a:solidFill>
                  <a:srgbClr val="003891"/>
                </a:solidFill>
                <a:latin typeface="Georgia" panose="02040502050405020303" pitchFamily="18" charset="0"/>
                <a:hlinkClick r:id="rId2" invalidUrl="https://www.energy.gov/sites/prod/files/2017/01/f34/2017 US Energy and Jobs Report_0.pdf"/>
              </a:rPr>
              <a:t>a new report</a:t>
            </a:r>
            <a:r>
              <a:rPr lang="en-US" sz="2000" dirty="0">
                <a:solidFill>
                  <a:srgbClr val="000000"/>
                </a:solidFill>
                <a:latin typeface="Georgia" panose="02040502050405020303" pitchFamily="18" charset="0"/>
              </a:rPr>
              <a:t> from the U.S. Department of Energy, solar power employed 43 percent of the Electric Power Generation sector's workforce in 2016, while fossil fuels combined accounted for just 22 percent.</a:t>
            </a:r>
          </a:p>
          <a:p>
            <a:endParaRPr lang="en-US" sz="2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endParaRPr lang="en-US" sz="20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Georgia" panose="02040502050405020303" pitchFamily="18" charset="0"/>
              </a:rPr>
              <a:t>			-- </a:t>
            </a:r>
            <a:r>
              <a:rPr lang="en-US" sz="2000" i="1" dirty="0">
                <a:solidFill>
                  <a:srgbClr val="000000"/>
                </a:solidFill>
                <a:latin typeface="Georgia" panose="02040502050405020303" pitchFamily="18" charset="0"/>
              </a:rPr>
              <a:t>Forbes, Jan. 25, 2017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40361312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s-images.forbes.com/niallmccarthy/files/2017/01/20170125_Solar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038" y="189034"/>
            <a:ext cx="9144000" cy="651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2212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nstalled Capacity 2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740" y="2219920"/>
            <a:ext cx="6915150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33321" y="1153944"/>
            <a:ext cx="66645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Total U.S. installed wind capacity, through end of 2015: 73,992MW		-- 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American Wind Energy Association</a:t>
            </a:r>
            <a:endParaRPr lang="en-US" i="1" dirty="0"/>
          </a:p>
        </p:txBody>
      </p:sp>
      <p:sp>
        <p:nvSpPr>
          <p:cNvPr id="3" name="Rectangle 2"/>
          <p:cNvSpPr/>
          <p:nvPr/>
        </p:nvSpPr>
        <p:spPr>
          <a:xfrm>
            <a:off x="4976446" y="0"/>
            <a:ext cx="17144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b="1" dirty="0">
                <a:solidFill>
                  <a:srgbClr val="006699"/>
                </a:solidFill>
                <a:latin typeface="Open Sans"/>
              </a:rPr>
              <a:t>Wind Energy</a:t>
            </a:r>
            <a:endParaRPr lang="en-US" sz="2800" b="1" i="0" dirty="0">
              <a:solidFill>
                <a:srgbClr val="006699"/>
              </a:solidFill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9436416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True facts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Solar energy works in Michigan</a:t>
            </a:r>
          </a:p>
          <a:p>
            <a:r>
              <a:rPr lang="en-US" sz="2400" dirty="0"/>
              <a:t>Wind does, too</a:t>
            </a:r>
          </a:p>
          <a:p>
            <a:r>
              <a:rPr lang="en-US" sz="2400" dirty="0"/>
              <a:t>A huge problem has been storage for use when needed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But it looks like even </a:t>
            </a:r>
            <a:r>
              <a:rPr lang="en-US" sz="2400" i="1" dirty="0"/>
              <a:t>that</a:t>
            </a:r>
            <a:r>
              <a:rPr lang="en-US" sz="2400" dirty="0"/>
              <a:t> problem may be solved soon…</a:t>
            </a:r>
          </a:p>
          <a:p>
            <a:endParaRPr lang="en-US" dirty="0"/>
          </a:p>
        </p:txBody>
      </p:sp>
      <p:pic>
        <p:nvPicPr>
          <p:cNvPr id="3074" name="Picture 2" descr="Image result for state of michigan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292" y="1739016"/>
            <a:ext cx="4188241" cy="429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6252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257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907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6" y="285752"/>
            <a:ext cx="11240836" cy="630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402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" y="804863"/>
            <a:ext cx="12192000" cy="1049337"/>
          </a:xfrm>
        </p:spPr>
        <p:txBody>
          <a:bodyPr/>
          <a:lstStyle/>
          <a:p>
            <a:pPr algn="ctr"/>
            <a:r>
              <a:rPr lang="en-US" b="1" dirty="0"/>
              <a:t>Special Thanks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866752" y="1584047"/>
            <a:ext cx="2292350" cy="32924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66752" y="5087537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Brett Little </a:t>
            </a:r>
          </a:p>
          <a:p>
            <a:r>
              <a:rPr lang="en-US" sz="2400" b="1" dirty="0"/>
              <a:t>616.458.6733</a:t>
            </a:r>
          </a:p>
          <a:p>
            <a:r>
              <a:rPr lang="en-US" b="1" dirty="0"/>
              <a:t>Brett.Little@greenhomeinsitute.org</a:t>
            </a:r>
          </a:p>
        </p:txBody>
      </p:sp>
    </p:spTree>
    <p:extLst>
      <p:ext uri="{BB962C8B-B14F-4D97-AF65-F5344CB8AC3E}">
        <p14:creationId xmlns:p14="http://schemas.microsoft.com/office/powerpoint/2010/main" val="41855075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lorax quo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709" y="61546"/>
            <a:ext cx="8625253" cy="598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8596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733" y="740305"/>
            <a:ext cx="9196306" cy="148382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Thank  You!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pic>
        <p:nvPicPr>
          <p:cNvPr id="6" name="Content Placeholder 5" descr="Lorax 1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475177" y="3942068"/>
            <a:ext cx="1609725" cy="1743075"/>
          </a:xfrm>
        </p:spPr>
      </p:pic>
      <p:sp>
        <p:nvSpPr>
          <p:cNvPr id="3" name="Rectangle 2"/>
          <p:cNvSpPr/>
          <p:nvPr/>
        </p:nvSpPr>
        <p:spPr>
          <a:xfrm>
            <a:off x="4211515" y="2443572"/>
            <a:ext cx="526366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Chuck Otto</a:t>
            </a:r>
            <a:br>
              <a:rPr lang="en-US" sz="2800" b="1" dirty="0"/>
            </a:br>
            <a:r>
              <a:rPr lang="en-US" sz="2800" b="1" dirty="0"/>
              <a:t>Corporate Sustainability Communications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chuck.otto1@gmail.com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08756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789</TotalTime>
  <Words>694</Words>
  <Application>Microsoft Macintosh PowerPoint</Application>
  <PresentationFormat>Widescreen</PresentationFormat>
  <Paragraphs>121</Paragraphs>
  <Slides>55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4" baseType="lpstr">
      <vt:lpstr>Arial</vt:lpstr>
      <vt:lpstr>Calibri</vt:lpstr>
      <vt:lpstr>Georgia</vt:lpstr>
      <vt:lpstr>Gill Sans MT</vt:lpstr>
      <vt:lpstr>ＭＳ Ｐゴシック</vt:lpstr>
      <vt:lpstr>Open Sans</vt:lpstr>
      <vt:lpstr>Palatino, Times New Roman</vt:lpstr>
      <vt:lpstr>Times New Roman</vt:lpstr>
      <vt:lpstr>Gallery</vt:lpstr>
      <vt:lpstr>Save your energy</vt:lpstr>
      <vt:lpstr>Where does energy come from?</vt:lpstr>
      <vt:lpstr>How is electrical energy distributed?</vt:lpstr>
      <vt:lpstr>How electricity reaches your home</vt:lpstr>
      <vt:lpstr>PowerPoint Presentation</vt:lpstr>
      <vt:lpstr>Why is it important to conserve energy?</vt:lpstr>
      <vt:lpstr>Let’s get to it.</vt:lpstr>
      <vt:lpstr>Exercise – Where would you place these?  Order 1 - 10</vt:lpstr>
      <vt:lpstr>PowerPoint Presentation</vt:lpstr>
      <vt:lpstr>Home energy audit</vt:lpstr>
      <vt:lpstr>A few home energy audit tools…</vt:lpstr>
      <vt:lpstr>Home energy audits</vt:lpstr>
      <vt:lpstr>Bring in a home energy audit specialist.</vt:lpstr>
      <vt:lpstr>Home energy auditors:  a few examples  (check with your local utility for their audit programs and/or rebates)</vt:lpstr>
      <vt:lpstr>Now let’s look at some easy things you can do  to improve your energy profile   (i.e. ,the low-hanging fruit)</vt:lpstr>
      <vt:lpstr>PowerPoint Presentation</vt:lpstr>
      <vt:lpstr>If you’re not using it, unplug it!</vt:lpstr>
      <vt:lpstr>Use Surge protectors</vt:lpstr>
      <vt:lpstr>Surge protectors are essential for home office and entertainment centers</vt:lpstr>
      <vt:lpstr>Fans cool people – not rooms!</vt:lpstr>
      <vt:lpstr>Use energy-efficient lightbulbs                             LED                           CFL                   INCANDESCENT</vt:lpstr>
      <vt:lpstr>PowerPoint Presentation</vt:lpstr>
      <vt:lpstr>PowerPoint Presentation</vt:lpstr>
      <vt:lpstr>The house itself:  where’s the waste?</vt:lpstr>
      <vt:lpstr>A drafty home is uncomfortable and costly</vt:lpstr>
      <vt:lpstr>WHY HOMES WORK AND FAIL WHERE ARE THE BIG HOLES?   </vt:lpstr>
      <vt:lpstr>Where to start? In order of priority…    1. Roof    2. Floor    3. walls &amp; windows</vt:lpstr>
      <vt:lpstr>Comfort counts!</vt:lpstr>
      <vt:lpstr>PowerPoint Presentation</vt:lpstr>
      <vt:lpstr>PowerPoint Presentation</vt:lpstr>
      <vt:lpstr>PowerPoint Presentation</vt:lpstr>
      <vt:lpstr>PowerPoint Presentation</vt:lpstr>
      <vt:lpstr>Wrap your water heater!</vt:lpstr>
      <vt:lpstr>PowerPoint Presentation</vt:lpstr>
      <vt:lpstr>A few thoughts about doors and windows…</vt:lpstr>
      <vt:lpstr>Doors and windows…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about alternative energy?</vt:lpstr>
      <vt:lpstr>PowerPoint Presentation</vt:lpstr>
      <vt:lpstr>No,  alternative as in renewable energy…</vt:lpstr>
      <vt:lpstr>PowerPoint Presentation</vt:lpstr>
      <vt:lpstr>PowerPoint Presentation</vt:lpstr>
      <vt:lpstr>PowerPoint Presentation</vt:lpstr>
      <vt:lpstr>PowerPoint Presentation</vt:lpstr>
      <vt:lpstr>True facts</vt:lpstr>
      <vt:lpstr>PowerPoint Presentation</vt:lpstr>
      <vt:lpstr>PowerPoint Presentation</vt:lpstr>
      <vt:lpstr>PowerPoint Presentation</vt:lpstr>
      <vt:lpstr>Special Thanks</vt:lpstr>
      <vt:lpstr>PowerPoint Presentation</vt:lpstr>
      <vt:lpstr>Thank  You!  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julie.ridl@gmail.com</cp:lastModifiedBy>
  <cp:revision>59</cp:revision>
  <dcterms:created xsi:type="dcterms:W3CDTF">2017-01-31T19:21:53Z</dcterms:created>
  <dcterms:modified xsi:type="dcterms:W3CDTF">2017-02-16T16:29:15Z</dcterms:modified>
</cp:coreProperties>
</file>