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26"/>
  </p:notesMasterIdLst>
  <p:sldIdLst>
    <p:sldId id="257" r:id="rId2"/>
    <p:sldId id="259" r:id="rId3"/>
    <p:sldId id="262" r:id="rId4"/>
    <p:sldId id="266" r:id="rId5"/>
    <p:sldId id="288" r:id="rId6"/>
    <p:sldId id="258" r:id="rId7"/>
    <p:sldId id="256" r:id="rId8"/>
    <p:sldId id="289" r:id="rId9"/>
    <p:sldId id="283" r:id="rId10"/>
    <p:sldId id="261" r:id="rId11"/>
    <p:sldId id="267" r:id="rId12"/>
    <p:sldId id="280" r:id="rId13"/>
    <p:sldId id="284" r:id="rId14"/>
    <p:sldId id="263" r:id="rId15"/>
    <p:sldId id="264" r:id="rId16"/>
    <p:sldId id="265" r:id="rId17"/>
    <p:sldId id="271" r:id="rId18"/>
    <p:sldId id="285" r:id="rId19"/>
    <p:sldId id="286" r:id="rId20"/>
    <p:sldId id="275" r:id="rId21"/>
    <p:sldId id="282" r:id="rId22"/>
    <p:sldId id="287" r:id="rId23"/>
    <p:sldId id="281" r:id="rId24"/>
    <p:sldId id="279"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4" autoAdjust="0"/>
    <p:restoredTop sz="86463" autoAdjust="0"/>
  </p:normalViewPr>
  <p:slideViewPr>
    <p:cSldViewPr snapToGrid="0" snapToObjects="1">
      <p:cViewPr varScale="1">
        <p:scale>
          <a:sx n="102" d="100"/>
          <a:sy n="102" d="100"/>
        </p:scale>
        <p:origin x="832" y="184"/>
      </p:cViewPr>
      <p:guideLst>
        <p:guide orient="horz" pos="2160"/>
        <p:guide pos="2880"/>
      </p:guideLst>
    </p:cSldViewPr>
  </p:slideViewPr>
  <p:outlineViewPr>
    <p:cViewPr>
      <p:scale>
        <a:sx n="33" d="100"/>
        <a:sy n="33" d="100"/>
      </p:scale>
      <p:origin x="360" y="1510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9BE276-67CD-8848-B540-CB18B13A81DC}" type="datetimeFigureOut">
              <a:rPr lang="en-US" smtClean="0"/>
              <a:pPr/>
              <a:t>3/15/18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22E1A3-E2B1-2347-8BDA-2B43BB8C966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ers.usda.gov/media/1282296/eib121.pdf"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www.refed.com/download"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refed.com/download"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www.foodwastealliance.org/wp-content/uploads/2014/11/FWRA_BSR_Tier3_FINAL.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2.epa.gov/sites/production/files/2015-09/documents/2013_advncng_smm_fs.pdf"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www3.epa.gov/epawaste/nonhaz/municipal/pubs/2013_advncng_smm_rpt.pdf"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usda.gov/wps/portal/usda/usdahome?contentid=2015/09/0257.xml&amp;navid=NEWS_RELEASE&amp;navtype=RT&amp;parentnav=LATEST_RELEASES&amp;edeployment_action=retrievecontent"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68074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52781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u="sng" dirty="0"/>
              <a:t>Citations</a:t>
            </a:r>
          </a:p>
          <a:p>
            <a:endParaRPr lang="en-US" u="sng" dirty="0"/>
          </a:p>
          <a:p>
            <a:pPr lvl="0"/>
            <a:r>
              <a:rPr lang="en-US" sz="2400" b="1" dirty="0">
                <a:effectLst/>
                <a:latin typeface="Avenir Roman"/>
                <a:ea typeface="Avenir Roman"/>
                <a:cs typeface="Avenir Roman"/>
                <a:sym typeface="Avenir Roman"/>
              </a:rPr>
              <a:t>141 trillion calories gone to waste:</a:t>
            </a:r>
            <a:r>
              <a:rPr lang="en-US" sz="2400" b="1" baseline="0" dirty="0">
                <a:effectLst/>
                <a:latin typeface="Avenir Roman"/>
                <a:ea typeface="Avenir Roman"/>
                <a:cs typeface="Avenir Roman"/>
                <a:sym typeface="Avenir Roman"/>
              </a:rPr>
              <a:t> </a:t>
            </a:r>
            <a:r>
              <a:rPr lang="en-US" sz="2400" dirty="0" err="1">
                <a:effectLst/>
                <a:latin typeface="Avenir Roman"/>
                <a:ea typeface="Avenir Roman"/>
                <a:cs typeface="Avenir Roman"/>
                <a:sym typeface="Avenir Roman"/>
              </a:rPr>
              <a:t>Buzby</a:t>
            </a:r>
            <a:r>
              <a:rPr lang="en-US" sz="2400" dirty="0">
                <a:effectLst/>
                <a:latin typeface="Avenir Roman"/>
                <a:ea typeface="Avenir Roman"/>
                <a:cs typeface="Avenir Roman"/>
                <a:sym typeface="Avenir Roman"/>
              </a:rPr>
              <a:t>, Jean C., </a:t>
            </a:r>
            <a:r>
              <a:rPr lang="en-US" sz="2400" dirty="0" err="1">
                <a:effectLst/>
                <a:latin typeface="Avenir Roman"/>
                <a:ea typeface="Avenir Roman"/>
                <a:cs typeface="Avenir Roman"/>
                <a:sym typeface="Avenir Roman"/>
              </a:rPr>
              <a:t>Hodan</a:t>
            </a:r>
            <a:r>
              <a:rPr lang="en-US" sz="2400" dirty="0">
                <a:effectLst/>
                <a:latin typeface="Avenir Roman"/>
                <a:ea typeface="Avenir Roman"/>
                <a:cs typeface="Avenir Roman"/>
                <a:sym typeface="Avenir Roman"/>
              </a:rPr>
              <a:t> F. Wells, and Jeffrey Hyman. </a:t>
            </a:r>
            <a:r>
              <a:rPr lang="en-US" sz="2400" i="1" dirty="0">
                <a:effectLst/>
                <a:latin typeface="Avenir Roman"/>
                <a:ea typeface="Avenir Roman"/>
                <a:cs typeface="Avenir Roman"/>
                <a:sym typeface="Avenir Roman"/>
              </a:rPr>
              <a:t>The Estimated Amount, Value, and Calories of Postharvest Food Losses at the Retail and Consumer Levels in the United States, EIB-121</a:t>
            </a:r>
            <a:r>
              <a:rPr lang="en-US" sz="2400" dirty="0">
                <a:effectLst/>
                <a:latin typeface="Avenir Roman"/>
                <a:ea typeface="Avenir Roman"/>
                <a:cs typeface="Avenir Roman"/>
                <a:sym typeface="Avenir Roman"/>
              </a:rPr>
              <a:t>, U.S. Department of Agriculture, Economic Research Service, February 2014. Available at </a:t>
            </a:r>
            <a:r>
              <a:rPr lang="en-US" sz="2400" u="sng" dirty="0">
                <a:effectLst/>
                <a:latin typeface="Avenir Roman"/>
                <a:ea typeface="Avenir Roman"/>
                <a:cs typeface="Avenir Roman"/>
                <a:sym typeface="Avenir Roman"/>
                <a:hlinkClick r:id="rId3"/>
              </a:rPr>
              <a:t>http://www.ers.usda.gov/media/1282296/eib121.pdf</a:t>
            </a:r>
            <a:r>
              <a:rPr lang="en-US" sz="2400" dirty="0">
                <a:effectLst/>
                <a:latin typeface="Avenir Roman"/>
                <a:ea typeface="Avenir Roman"/>
                <a:cs typeface="Avenir Roman"/>
                <a:sym typeface="Avenir Roman"/>
              </a:rPr>
              <a:t>. </a:t>
            </a:r>
          </a:p>
          <a:p>
            <a:endParaRPr lang="en-US" dirty="0"/>
          </a:p>
          <a:p>
            <a:r>
              <a:rPr lang="en-US" b="1" dirty="0"/>
              <a:t>$218</a:t>
            </a:r>
            <a:r>
              <a:rPr lang="en-US" b="1" baseline="0" dirty="0"/>
              <a:t> Billion production costs: </a:t>
            </a:r>
            <a:r>
              <a:rPr lang="en-US" dirty="0" err="1">
                <a:solidFill>
                  <a:schemeClr val="tx1"/>
                </a:solidFill>
              </a:rPr>
              <a:t>ReFED</a:t>
            </a:r>
            <a:r>
              <a:rPr lang="en-US" dirty="0">
                <a:solidFill>
                  <a:schemeClr val="tx1"/>
                </a:solidFill>
              </a:rPr>
              <a:t>. 2016. </a:t>
            </a:r>
            <a:r>
              <a:rPr lang="en-US" i="1" dirty="0">
                <a:solidFill>
                  <a:schemeClr val="tx1"/>
                </a:solidFill>
              </a:rPr>
              <a:t>A Roadmap to Reduce U.S. Food Waste by 20 Percent. </a:t>
            </a:r>
            <a:r>
              <a:rPr lang="en-US" dirty="0">
                <a:solidFill>
                  <a:schemeClr val="tx1"/>
                </a:solidFill>
              </a:rPr>
              <a:t>Available at: </a:t>
            </a:r>
            <a:r>
              <a:rPr lang="en-US" dirty="0">
                <a:solidFill>
                  <a:schemeClr val="tx1"/>
                </a:solidFill>
                <a:hlinkClick r:id="rId4"/>
              </a:rPr>
              <a:t>http://www.refed.com/download</a:t>
            </a:r>
            <a:r>
              <a:rPr lang="en-US" dirty="0">
                <a:solidFill>
                  <a:schemeClr val="tx1"/>
                </a:solidFill>
              </a:rPr>
              <a:t>, p. 10</a:t>
            </a:r>
          </a:p>
          <a:p>
            <a:endParaRPr lang="en-US" dirty="0"/>
          </a:p>
          <a:p>
            <a:pPr marL="0" marR="0" indent="0" defTabSz="456657" eaLnBrk="1" fontAlgn="auto" latinLnBrk="0" hangingPunct="1">
              <a:lnSpc>
                <a:spcPct val="125000"/>
              </a:lnSpc>
              <a:spcBef>
                <a:spcPts val="0"/>
              </a:spcBef>
              <a:spcAft>
                <a:spcPts val="0"/>
              </a:spcAft>
              <a:buClrTx/>
              <a:buSzTx/>
              <a:buFontTx/>
              <a:buNone/>
              <a:tabLst/>
              <a:defRPr/>
            </a:pPr>
            <a:r>
              <a:rPr lang="en-US" sz="2400" b="1" dirty="0">
                <a:effectLst/>
                <a:latin typeface="Avenir Roman"/>
                <a:sym typeface="Avenir Roman"/>
              </a:rPr>
              <a:t>$1500 annual</a:t>
            </a:r>
            <a:r>
              <a:rPr lang="en-US" sz="2400" b="1" baseline="0" dirty="0">
                <a:effectLst/>
                <a:latin typeface="Avenir Roman"/>
                <a:sym typeface="Avenir Roman"/>
              </a:rPr>
              <a:t> cost </a:t>
            </a:r>
            <a:r>
              <a:rPr lang="en-US" sz="2400" b="1" dirty="0">
                <a:effectLst/>
                <a:latin typeface="Avenir Roman"/>
                <a:sym typeface="Avenir Roman"/>
              </a:rPr>
              <a:t>per family of four </a:t>
            </a:r>
            <a:r>
              <a:rPr lang="en-US" sz="2400" dirty="0">
                <a:effectLst/>
                <a:latin typeface="Avenir Roman"/>
                <a:sym typeface="Avenir Roman"/>
              </a:rPr>
              <a:t>- </a:t>
            </a:r>
            <a:r>
              <a:rPr lang="en-US" dirty="0"/>
              <a:t>Bloom, Jonathan. </a:t>
            </a:r>
            <a:r>
              <a:rPr lang="en-US" i="1" dirty="0"/>
              <a:t>American Wasteland </a:t>
            </a:r>
            <a:r>
              <a:rPr lang="en-US" i="0" dirty="0"/>
              <a:t>(2010)</a:t>
            </a:r>
            <a:r>
              <a:rPr lang="en-US" dirty="0"/>
              <a:t>, p. 187 </a:t>
            </a:r>
            <a:endParaRPr lang="en-US" sz="2400" dirty="0">
              <a:effectLst/>
              <a:latin typeface="Avenir Roman"/>
              <a:sym typeface="Avenir Roman"/>
            </a:endParaRPr>
          </a:p>
          <a:p>
            <a:endParaRPr lang="en-US" dirty="0"/>
          </a:p>
        </p:txBody>
      </p:sp>
    </p:spTree>
    <p:extLst>
      <p:ext uri="{BB962C8B-B14F-4D97-AF65-F5344CB8AC3E}">
        <p14:creationId xmlns:p14="http://schemas.microsoft.com/office/powerpoint/2010/main" val="989108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0400" y="4343400"/>
            <a:ext cx="5638800" cy="4114800"/>
          </a:xfrm>
        </p:spPr>
        <p:txBody>
          <a:bodyPr>
            <a:normAutofit fontScale="85000" lnSpcReduction="20000"/>
          </a:bodyPr>
          <a:lstStyle/>
          <a:p>
            <a:pPr marL="0" lvl="0" indent="0">
              <a:buFont typeface="Arial" panose="020B0604020202020204" pitchFamily="34" charset="0"/>
              <a:buNone/>
            </a:pPr>
            <a:r>
              <a:rPr lang="en-US" sz="1800" i="0" u="sng" dirty="0">
                <a:solidFill>
                  <a:schemeClr val="tx1"/>
                </a:solidFill>
              </a:rPr>
              <a:t>Citations</a:t>
            </a:r>
          </a:p>
          <a:p>
            <a:pPr marL="0" lvl="0" indent="0">
              <a:buFont typeface="Arial" panose="020B0604020202020204" pitchFamily="34" charset="0"/>
              <a:buNone/>
            </a:pPr>
            <a:endParaRPr lang="en-US" sz="1800" dirty="0">
              <a:solidFill>
                <a:schemeClr val="tx1"/>
              </a:solidFill>
            </a:endParaRPr>
          </a:p>
          <a:p>
            <a:pPr marL="0" lvl="0" indent="0">
              <a:buFont typeface="Arial" panose="020B0604020202020204" pitchFamily="34" charset="0"/>
              <a:buNone/>
            </a:pPr>
            <a:r>
              <a:rPr lang="en-US" sz="1800" b="1" dirty="0">
                <a:solidFill>
                  <a:schemeClr val="tx1"/>
                </a:solidFill>
              </a:rPr>
              <a:t>All</a:t>
            </a:r>
            <a:r>
              <a:rPr lang="en-US" sz="1800" b="1" baseline="0" dirty="0">
                <a:solidFill>
                  <a:schemeClr val="tx1"/>
                </a:solidFill>
              </a:rPr>
              <a:t> statistics: </a:t>
            </a:r>
            <a:r>
              <a:rPr lang="en-US" sz="1800" dirty="0" err="1">
                <a:solidFill>
                  <a:schemeClr val="tx1"/>
                </a:solidFill>
              </a:rPr>
              <a:t>ReFED</a:t>
            </a:r>
            <a:r>
              <a:rPr lang="en-US" sz="1800" dirty="0">
                <a:solidFill>
                  <a:schemeClr val="tx1"/>
                </a:solidFill>
              </a:rPr>
              <a:t>. 2016. </a:t>
            </a:r>
            <a:r>
              <a:rPr lang="en-US" sz="1800" i="1" dirty="0">
                <a:solidFill>
                  <a:schemeClr val="tx1"/>
                </a:solidFill>
              </a:rPr>
              <a:t>A Roadmap to Reduce U.S. Food Waste by 20 Percent. </a:t>
            </a:r>
            <a:r>
              <a:rPr lang="en-US" sz="1800" dirty="0">
                <a:solidFill>
                  <a:schemeClr val="tx1"/>
                </a:solidFill>
              </a:rPr>
              <a:t>Available at: </a:t>
            </a:r>
            <a:r>
              <a:rPr lang="en-US" sz="1800" dirty="0">
                <a:solidFill>
                  <a:schemeClr val="tx1"/>
                </a:solidFill>
                <a:hlinkClick r:id="rId3"/>
              </a:rPr>
              <a:t>http://www.refed.com/download</a:t>
            </a:r>
            <a:r>
              <a:rPr lang="en-US" sz="1800" dirty="0">
                <a:solidFill>
                  <a:schemeClr val="tx1"/>
                </a:solidFill>
              </a:rPr>
              <a:t>,</a:t>
            </a:r>
          </a:p>
          <a:p>
            <a:pPr lvl="0"/>
            <a:r>
              <a:rPr lang="en-US" sz="1800" dirty="0">
                <a:solidFill>
                  <a:schemeClr val="tx1"/>
                </a:solidFill>
              </a:rPr>
              <a:t> p.</a:t>
            </a:r>
            <a:r>
              <a:rPr lang="en-US" sz="1800" baseline="0" dirty="0">
                <a:solidFill>
                  <a:schemeClr val="tx1"/>
                </a:solidFill>
              </a:rPr>
              <a:t> 13</a:t>
            </a:r>
            <a:endParaRPr lang="en-US" sz="1800" dirty="0"/>
          </a:p>
          <a:p>
            <a:endParaRPr lang="en-US" sz="1800" dirty="0"/>
          </a:p>
          <a:p>
            <a:r>
              <a:rPr lang="en-US" sz="1800" b="1" dirty="0"/>
              <a:t>Recycling</a:t>
            </a:r>
            <a:r>
              <a:rPr lang="en-US" sz="1800" b="1" baseline="0" dirty="0"/>
              <a:t> percentages:</a:t>
            </a:r>
          </a:p>
          <a:p>
            <a:endParaRPr lang="en-US" sz="1800" b="1" baseline="0" dirty="0"/>
          </a:p>
          <a:p>
            <a:r>
              <a:rPr lang="en-US" sz="1800" dirty="0"/>
              <a:t>Processors:  93%</a:t>
            </a:r>
            <a:r>
              <a:rPr lang="en-US" sz="1800" baseline="0" dirty="0"/>
              <a:t> of their food excesses are recycled</a:t>
            </a:r>
          </a:p>
          <a:p>
            <a:r>
              <a:rPr lang="en-US" sz="1800" baseline="0" dirty="0"/>
              <a:t>Retail:  13% of their surplus is donated, 29% of it is recycled</a:t>
            </a:r>
          </a:p>
          <a:p>
            <a:r>
              <a:rPr lang="en-US" sz="1800" baseline="0" dirty="0"/>
              <a:t>Restaurants:  Only 1.4% of their surplus food is donated, 14% is recycled</a:t>
            </a:r>
          </a:p>
          <a:p>
            <a:endParaRPr lang="en-US" sz="1800" baseline="0" dirty="0"/>
          </a:p>
          <a:p>
            <a:pPr lvl="0"/>
            <a:r>
              <a:rPr lang="en-US" sz="1800" dirty="0"/>
              <a:t>BSR,</a:t>
            </a:r>
            <a:r>
              <a:rPr lang="en-US" sz="1800" baseline="0" dirty="0"/>
              <a:t> 2014. </a:t>
            </a:r>
            <a:r>
              <a:rPr lang="en-US" sz="1800" dirty="0"/>
              <a:t>Analysis of U.S. Food Waste Among Food Manufacturers, Retailers, and Restaurants. Report prepared for the Food Waste Reduction Alliance,</a:t>
            </a:r>
            <a:r>
              <a:rPr lang="en-US" sz="1800" baseline="0" dirty="0"/>
              <a:t> available at: </a:t>
            </a:r>
            <a:r>
              <a:rPr lang="en-US" sz="2400" u="sng" dirty="0">
                <a:effectLst/>
                <a:latin typeface="Avenir Roman"/>
                <a:ea typeface="Avenir Roman"/>
                <a:cs typeface="Avenir Roman"/>
                <a:sym typeface="Avenir Roman"/>
                <a:hlinkClick r:id="rId4"/>
              </a:rPr>
              <a:t>http://www.foodwastealliance.org/wp-content/uploads/2014/11/FWRA_BSR_Tier3_FINAL.pdf</a:t>
            </a:r>
            <a:endParaRPr lang="en-US" sz="2400" dirty="0">
              <a:effectLst/>
              <a:latin typeface="Avenir Roman"/>
              <a:ea typeface="Avenir Roman"/>
              <a:cs typeface="Avenir Roman"/>
              <a:sym typeface="Avenir Roman"/>
            </a:endParaRPr>
          </a:p>
          <a:p>
            <a:endParaRPr lang="en-US" sz="1800"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05214149-FDCD-4839-B6A4-81A7D36D27D7}" type="slidenum">
              <a:rPr lang="en-US" sz="1800" smtClean="0">
                <a:latin typeface="Calibri"/>
              </a:rPr>
              <a:pPr/>
              <a:t>4</a:t>
            </a:fld>
            <a:endParaRPr lang="en-US" sz="1800" dirty="0">
              <a:latin typeface="Calibri"/>
            </a:endParaRPr>
          </a:p>
        </p:txBody>
      </p:sp>
    </p:spTree>
    <p:extLst>
      <p:ext uri="{BB962C8B-B14F-4D97-AF65-F5344CB8AC3E}">
        <p14:creationId xmlns:p14="http://schemas.microsoft.com/office/powerpoint/2010/main" val="3592656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Note challenges</a:t>
            </a:r>
            <a:r>
              <a:rPr lang="en-US" baseline="0" dirty="0"/>
              <a:t> in availability of comprehensive food waste data.</a:t>
            </a:r>
            <a:endParaRPr lang="en-US" dirty="0"/>
          </a:p>
          <a:p>
            <a:r>
              <a:rPr lang="en-US" dirty="0"/>
              <a:t>Producers 7%</a:t>
            </a:r>
          </a:p>
          <a:p>
            <a:r>
              <a:rPr lang="en-US" dirty="0"/>
              <a:t>Processors 1%</a:t>
            </a:r>
          </a:p>
          <a:p>
            <a:r>
              <a:rPr lang="en-US" dirty="0"/>
              <a:t>Grocery (10%), Restaurants (30%), FS 10%</a:t>
            </a:r>
          </a:p>
          <a:p>
            <a:r>
              <a:rPr lang="en-US" dirty="0"/>
              <a:t>Consumers 42%</a:t>
            </a:r>
          </a:p>
          <a:p>
            <a:endParaRPr lang="en-US" dirty="0"/>
          </a:p>
          <a:p>
            <a:r>
              <a:rPr lang="en-US" dirty="0"/>
              <a:t>Processors:  93%</a:t>
            </a:r>
            <a:r>
              <a:rPr lang="en-US" baseline="0" dirty="0"/>
              <a:t> of their food excesses are </a:t>
            </a:r>
            <a:r>
              <a:rPr lang="en-US" baseline="0" dirty="0" err="1"/>
              <a:t>recyled</a:t>
            </a:r>
            <a:endParaRPr lang="en-US" baseline="0" dirty="0"/>
          </a:p>
          <a:p>
            <a:r>
              <a:rPr lang="en-US" baseline="0" dirty="0"/>
              <a:t>Retail:  13% of their surplus is donated, 29% of it is </a:t>
            </a:r>
            <a:r>
              <a:rPr lang="en-US" baseline="0" dirty="0" err="1"/>
              <a:t>recyled</a:t>
            </a:r>
            <a:endParaRPr lang="en-US" baseline="0" dirty="0"/>
          </a:p>
          <a:p>
            <a:r>
              <a:rPr lang="en-US" baseline="0" dirty="0"/>
              <a:t>Restaurants:  Only 1.4% of their surplus food is donated, 14.3% is recycled</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05214149-FDCD-4839-B6A4-81A7D36D27D7}" type="slidenum">
              <a:rPr lang="en-US" smtClean="0"/>
              <a:pPr/>
              <a:t>6</a:t>
            </a:fld>
            <a:endParaRPr lang="en-US"/>
          </a:p>
        </p:txBody>
      </p:sp>
    </p:spTree>
    <p:extLst>
      <p:ext uri="{BB962C8B-B14F-4D97-AF65-F5344CB8AC3E}">
        <p14:creationId xmlns:p14="http://schemas.microsoft.com/office/powerpoint/2010/main" val="3592656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lvl="1"/>
            <a:r>
              <a:rPr lang="en-US" sz="2400" u="sng" dirty="0">
                <a:effectLst/>
                <a:latin typeface="Avenir Roman"/>
                <a:ea typeface="Avenir Roman"/>
                <a:cs typeface="Avenir Roman"/>
                <a:sym typeface="Avenir Roman"/>
              </a:rPr>
              <a:t>Citations:</a:t>
            </a:r>
          </a:p>
          <a:p>
            <a:pPr lvl="1"/>
            <a:endParaRPr lang="en-US" sz="2400" b="1" u="sng" dirty="0">
              <a:effectLst/>
              <a:latin typeface="Avenir Roman"/>
              <a:ea typeface="Avenir Roman"/>
              <a:cs typeface="Avenir Roman"/>
              <a:sym typeface="Avenir Roman"/>
            </a:endParaRPr>
          </a:p>
          <a:p>
            <a:pPr lvl="1"/>
            <a:r>
              <a:rPr lang="en-US" sz="2400" b="1" dirty="0">
                <a:effectLst/>
                <a:latin typeface="Avenir Roman"/>
                <a:ea typeface="Avenir Roman"/>
                <a:cs typeface="Avenir Roman"/>
                <a:sym typeface="Avenir Roman"/>
              </a:rPr>
              <a:t>95% of food waste to landfill: </a:t>
            </a:r>
            <a:r>
              <a:rPr lang="en-US" sz="2400" dirty="0">
                <a:effectLst/>
                <a:latin typeface="Avenir Roman"/>
                <a:ea typeface="Avenir Roman"/>
                <a:cs typeface="Avenir Roman"/>
                <a:sym typeface="Avenir Roman"/>
              </a:rPr>
              <a:t>Advancing Sustainable Materials Management: Assessing Trends in Material Generation, Recycling and Disposal in the United State.  2013 Fact Sheet (EPA). 2015. Available at: </a:t>
            </a:r>
            <a:r>
              <a:rPr lang="en-US" sz="2400" u="sng" dirty="0">
                <a:effectLst/>
                <a:latin typeface="Avenir Roman"/>
                <a:ea typeface="Avenir Roman"/>
                <a:cs typeface="Avenir Roman"/>
                <a:sym typeface="Avenir Roman"/>
                <a:hlinkClick r:id="rId3"/>
              </a:rPr>
              <a:t>http://www2.epa.gov/sites/production/files/2015-09/documents/2013_advncng_smm_fs.pdf</a:t>
            </a:r>
            <a:r>
              <a:rPr lang="en-US" sz="2400" dirty="0">
                <a:effectLst/>
                <a:latin typeface="Avenir Roman"/>
                <a:ea typeface="Avenir Roman"/>
                <a:cs typeface="Avenir Roman"/>
                <a:sym typeface="Avenir Roman"/>
              </a:rPr>
              <a:t>. </a:t>
            </a:r>
          </a:p>
          <a:p>
            <a:endParaRPr lang="en-US" dirty="0"/>
          </a:p>
          <a:p>
            <a:pPr marL="0" marR="0" lvl="0" indent="0" defTabSz="456657" eaLnBrk="1" fontAlgn="auto" latinLnBrk="0" hangingPunct="1">
              <a:lnSpc>
                <a:spcPct val="125000"/>
              </a:lnSpc>
              <a:spcBef>
                <a:spcPts val="0"/>
              </a:spcBef>
              <a:spcAft>
                <a:spcPts val="0"/>
              </a:spcAft>
              <a:buClrTx/>
              <a:buSzTx/>
              <a:buFontTx/>
              <a:buNone/>
              <a:tabLst/>
              <a:defRPr/>
            </a:pPr>
            <a:r>
              <a:rPr lang="en-US" sz="2400" b="1" dirty="0">
                <a:effectLst/>
                <a:latin typeface="Avenir Roman"/>
                <a:ea typeface="Avenir Roman"/>
                <a:cs typeface="Avenir Roman"/>
                <a:sym typeface="Avenir Roman"/>
              </a:rPr>
              <a:t>21% of landfill contents:</a:t>
            </a:r>
            <a:r>
              <a:rPr lang="en-US" sz="2400" b="1" baseline="0" dirty="0">
                <a:effectLst/>
                <a:latin typeface="Avenir Roman"/>
                <a:ea typeface="Avenir Roman"/>
                <a:cs typeface="Avenir Roman"/>
                <a:sym typeface="Avenir Roman"/>
              </a:rPr>
              <a:t> </a:t>
            </a:r>
            <a:r>
              <a:rPr lang="en-US" sz="2400" dirty="0">
                <a:effectLst/>
                <a:latin typeface="Avenir Roman"/>
                <a:ea typeface="Avenir Roman"/>
                <a:cs typeface="Avenir Roman"/>
                <a:sym typeface="Avenir Roman"/>
              </a:rPr>
              <a:t>US EPA. Advancing Sustainable Materials Management: Assessing Trends in Material Generation, Recycling and Disposal in the United State.  2013 Facts and Figures. 2015. </a:t>
            </a:r>
            <a:r>
              <a:rPr lang="en-US" sz="2400">
                <a:effectLst/>
                <a:latin typeface="Avenir Roman"/>
                <a:ea typeface="Avenir Roman"/>
                <a:cs typeface="Avenir Roman"/>
                <a:sym typeface="Avenir Roman"/>
              </a:rPr>
              <a:t>Available at: </a:t>
            </a:r>
            <a:r>
              <a:rPr lang="en-US" sz="2400" u="sng">
                <a:effectLst/>
                <a:latin typeface="Avenir Roman"/>
                <a:ea typeface="Avenir Roman"/>
                <a:cs typeface="Avenir Roman"/>
                <a:sym typeface="Avenir Roman"/>
                <a:hlinkClick r:id="rId4"/>
              </a:rPr>
              <a:t>http://www3.epa.gov/epawaste/nonhaz/municipal/pubs/2013_advncng_smm_rpt.pdf</a:t>
            </a:r>
            <a:r>
              <a:rPr lang="en-US" sz="2400">
                <a:effectLst/>
                <a:latin typeface="Avenir Roman"/>
                <a:ea typeface="Avenir Roman"/>
                <a:cs typeface="Avenir Roman"/>
                <a:sym typeface="Avenir Roman"/>
              </a:rPr>
              <a:t>.  </a:t>
            </a:r>
          </a:p>
          <a:p>
            <a:endParaRPr lang="en-US" dirty="0"/>
          </a:p>
        </p:txBody>
      </p:sp>
    </p:spTree>
    <p:extLst>
      <p:ext uri="{BB962C8B-B14F-4D97-AF65-F5344CB8AC3E}">
        <p14:creationId xmlns:p14="http://schemas.microsoft.com/office/powerpoint/2010/main" val="622297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lvl="0"/>
            <a:r>
              <a:rPr lang="en-US" sz="2400" b="0" u="sng" dirty="0">
                <a:effectLst/>
                <a:latin typeface="Avenir Roman"/>
                <a:ea typeface="Avenir Roman"/>
                <a:cs typeface="Avenir Roman"/>
                <a:sym typeface="Avenir Roman"/>
              </a:rPr>
              <a:t>Citations</a:t>
            </a:r>
          </a:p>
          <a:p>
            <a:pPr lvl="0"/>
            <a:endParaRPr lang="en-US" sz="2400" dirty="0">
              <a:effectLst/>
              <a:latin typeface="Avenir Roman"/>
              <a:ea typeface="Avenir Roman"/>
              <a:cs typeface="Avenir Roman"/>
              <a:sym typeface="Avenir Roman"/>
            </a:endParaRPr>
          </a:p>
          <a:p>
            <a:pPr lvl="0"/>
            <a:r>
              <a:rPr lang="en-US" sz="2400" b="1" dirty="0">
                <a:effectLst/>
                <a:latin typeface="Avenir Roman"/>
                <a:ea typeface="Avenir Roman"/>
                <a:cs typeface="Avenir Roman"/>
                <a:sym typeface="Avenir Roman"/>
              </a:rPr>
              <a:t>Reduce losses by 30%, feed 50 million Americans:</a:t>
            </a:r>
            <a:r>
              <a:rPr lang="en-US" sz="2400" b="1" baseline="0" dirty="0">
                <a:effectLst/>
                <a:latin typeface="Avenir Roman"/>
                <a:ea typeface="Avenir Roman"/>
                <a:cs typeface="Avenir Roman"/>
                <a:sym typeface="Avenir Roman"/>
              </a:rPr>
              <a:t> </a:t>
            </a:r>
            <a:r>
              <a:rPr lang="en-US" sz="2400" dirty="0">
                <a:effectLst/>
                <a:latin typeface="Avenir Roman"/>
                <a:ea typeface="Avenir Roman"/>
                <a:cs typeface="Avenir Roman"/>
                <a:sym typeface="Avenir Roman"/>
              </a:rPr>
              <a:t>K.D. Hall, J. </a:t>
            </a:r>
            <a:r>
              <a:rPr lang="en-US" sz="2400" dirty="0" err="1">
                <a:effectLst/>
                <a:latin typeface="Avenir Roman"/>
                <a:ea typeface="Avenir Roman"/>
                <a:cs typeface="Avenir Roman"/>
                <a:sym typeface="Avenir Roman"/>
              </a:rPr>
              <a:t>Guo</a:t>
            </a:r>
            <a:r>
              <a:rPr lang="en-US" sz="2400" dirty="0">
                <a:effectLst/>
                <a:latin typeface="Avenir Roman"/>
                <a:ea typeface="Avenir Roman"/>
                <a:cs typeface="Avenir Roman"/>
                <a:sym typeface="Avenir Roman"/>
              </a:rPr>
              <a:t>, M. Dore, C.C. Chow, National Institute of Diabetes and Digestive and Kidney Diseases, “The Progressive Increase of Food Waste in America and Its Environmental Impact,” </a:t>
            </a:r>
            <a:r>
              <a:rPr lang="en-US" sz="2400" dirty="0" err="1">
                <a:effectLst/>
                <a:latin typeface="Avenir Roman"/>
                <a:ea typeface="Avenir Roman"/>
                <a:cs typeface="Avenir Roman"/>
                <a:sym typeface="Avenir Roman"/>
              </a:rPr>
              <a:t>PLoS</a:t>
            </a:r>
            <a:r>
              <a:rPr lang="en-US" sz="2400" dirty="0">
                <a:effectLst/>
                <a:latin typeface="Avenir Roman"/>
                <a:ea typeface="Avenir Roman"/>
                <a:cs typeface="Avenir Roman"/>
                <a:sym typeface="Avenir Roman"/>
              </a:rPr>
              <a:t> ONE 4(11):e7940, 2009.</a:t>
            </a:r>
          </a:p>
          <a:p>
            <a:endParaRPr lang="en-US" sz="2400" dirty="0">
              <a:effectLst/>
              <a:latin typeface="Avenir Roman"/>
              <a:ea typeface="Avenir Roman"/>
              <a:cs typeface="Avenir Roman"/>
              <a:sym typeface="Avenir Roman"/>
            </a:endParaRPr>
          </a:p>
          <a:p>
            <a:endParaRPr lang="en-US" sz="2400" dirty="0">
              <a:effectLst/>
              <a:latin typeface="Avenir Roman"/>
              <a:ea typeface="Avenir Roman"/>
              <a:cs typeface="Avenir Roman"/>
              <a:sym typeface="Avenir Roman"/>
            </a:endParaRPr>
          </a:p>
          <a:p>
            <a:r>
              <a:rPr lang="en-US" sz="2400" b="1" dirty="0">
                <a:effectLst/>
                <a:latin typeface="Avenir Roman"/>
                <a:ea typeface="Avenir Roman"/>
                <a:cs typeface="Avenir Roman"/>
                <a:sym typeface="Avenir Roman"/>
              </a:rPr>
              <a:t>One in seven Americans is food insecure, including 110,000 adults and children in Davidson County alone</a:t>
            </a:r>
            <a:r>
              <a:rPr lang="en-US" sz="2400" dirty="0">
                <a:effectLst/>
                <a:latin typeface="Avenir Roman"/>
                <a:ea typeface="Avenir Roman"/>
                <a:cs typeface="Avenir Roman"/>
                <a:sym typeface="Avenir Roman"/>
              </a:rPr>
              <a:t>:</a:t>
            </a:r>
            <a:r>
              <a:rPr lang="en-US" sz="2400" baseline="0" dirty="0">
                <a:effectLst/>
                <a:latin typeface="Avenir Roman"/>
                <a:ea typeface="Avenir Roman"/>
                <a:cs typeface="Avenir Roman"/>
                <a:sym typeface="Avenir Roman"/>
              </a:rPr>
              <a:t> Feeding America, </a:t>
            </a:r>
            <a:r>
              <a:rPr lang="en-US" dirty="0"/>
              <a:t> </a:t>
            </a:r>
            <a:r>
              <a:rPr lang="en-US" i="1" dirty="0"/>
              <a:t>Map</a:t>
            </a:r>
            <a:r>
              <a:rPr lang="en-US" i="1" baseline="0" dirty="0"/>
              <a:t> the Meal Gap 2014 , </a:t>
            </a:r>
            <a:r>
              <a:rPr lang="en-US" i="0" baseline="0" dirty="0"/>
              <a:t>available at http://map.feedingamerica.org/county/2014/overall/tennessee/county/davidson</a:t>
            </a:r>
            <a:endParaRPr lang="en-US" dirty="0"/>
          </a:p>
        </p:txBody>
      </p:sp>
    </p:spTree>
    <p:extLst>
      <p:ext uri="{BB962C8B-B14F-4D97-AF65-F5344CB8AC3E}">
        <p14:creationId xmlns:p14="http://schemas.microsoft.com/office/powerpoint/2010/main" val="599390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2400" b="0" i="0" u="sng" strike="noStrike" baseline="0" dirty="0">
                <a:latin typeface="Avenir Roman"/>
                <a:ea typeface="Avenir Roman"/>
                <a:cs typeface="Avenir Roman"/>
                <a:sym typeface="Avenir Roman"/>
              </a:rPr>
              <a:t>Citations</a:t>
            </a:r>
          </a:p>
          <a:p>
            <a:endParaRPr lang="en-US" sz="2400" b="0" i="0" u="none" strike="noStrike" baseline="0" dirty="0">
              <a:latin typeface="Avenir Roman"/>
              <a:ea typeface="Avenir Roman"/>
              <a:cs typeface="Avenir Roman"/>
              <a:sym typeface="Avenir Roman"/>
            </a:endParaRPr>
          </a:p>
          <a:p>
            <a:pPr marL="0" marR="0" lvl="0" indent="0" defTabSz="456657" eaLnBrk="1" fontAlgn="auto" latinLnBrk="0" hangingPunct="1">
              <a:lnSpc>
                <a:spcPct val="125000"/>
              </a:lnSpc>
              <a:spcBef>
                <a:spcPts val="0"/>
              </a:spcBef>
              <a:spcAft>
                <a:spcPts val="0"/>
              </a:spcAft>
              <a:buClrTx/>
              <a:buSzTx/>
              <a:buFontTx/>
              <a:buNone/>
              <a:tabLst/>
              <a:defRPr/>
            </a:pPr>
            <a:r>
              <a:rPr lang="en-US" sz="2400" b="1" i="0" u="none" strike="noStrike" baseline="0" dirty="0">
                <a:latin typeface="Avenir Roman"/>
                <a:ea typeface="Avenir Roman"/>
                <a:cs typeface="Avenir Roman"/>
                <a:sym typeface="Avenir Roman"/>
              </a:rPr>
              <a:t>50% by 2030 goal: </a:t>
            </a:r>
            <a:r>
              <a:rPr lang="en-US" sz="2400" b="0" i="0" u="none" strike="noStrike" baseline="0" dirty="0">
                <a:latin typeface="Avenir Roman"/>
                <a:ea typeface="Avenir Roman"/>
                <a:cs typeface="Avenir Roman"/>
                <a:sym typeface="Avenir Roman"/>
              </a:rPr>
              <a:t>U.S. Dept. of Agriculture. (2015, Sept 16). USDA and EPA join with private sector, charitable organizations to set nation’s first food waste reduction goals. Press release. Available at: </a:t>
            </a:r>
            <a:r>
              <a:rPr lang="en-US" sz="2400" u="sng" dirty="0">
                <a:effectLst/>
                <a:latin typeface="Avenir Roman"/>
                <a:ea typeface="Avenir Roman"/>
                <a:cs typeface="Avenir Roman"/>
                <a:sym typeface="Avenir Roman"/>
                <a:hlinkClick r:id="rId3"/>
              </a:rPr>
              <a:t>http://www.usda.gov/wps/portal/usda/usdahome?contentid=2015/09/0257.xml&amp;navid=NEWS_RELEASE&amp;navtype=RT&amp;parentnav=LATEST_RELEASES&amp;edeployment_action=retrievecontent</a:t>
            </a:r>
            <a:endParaRPr lang="en-US" sz="2400" dirty="0">
              <a:effectLst/>
              <a:latin typeface="Avenir Roman"/>
              <a:ea typeface="Avenir Roman"/>
              <a:cs typeface="Avenir Roman"/>
              <a:sym typeface="Avenir Roman"/>
            </a:endParaRPr>
          </a:p>
          <a:p>
            <a:endParaRPr lang="en-US" sz="2400" b="0" i="0" u="none" strike="noStrike" baseline="0" dirty="0">
              <a:latin typeface="Avenir Roman"/>
              <a:ea typeface="Avenir Roman"/>
              <a:cs typeface="Avenir Roman"/>
              <a:sym typeface="Avenir Roman"/>
            </a:endParaRPr>
          </a:p>
        </p:txBody>
      </p:sp>
    </p:spTree>
    <p:extLst>
      <p:ext uri="{BB962C8B-B14F-4D97-AF65-F5344CB8AC3E}">
        <p14:creationId xmlns:p14="http://schemas.microsoft.com/office/powerpoint/2010/main" val="934513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21847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Tx/>
              <a:buChar char="-"/>
            </a:pPr>
            <a:r>
              <a:rPr lang="en-US" dirty="0"/>
              <a:t>We have these</a:t>
            </a:r>
            <a:r>
              <a:rPr lang="en-US" baseline="0" dirty="0"/>
              <a:t> available to include in print media (including newspapers, magazine) and available as posters to print and hang in grocery stores, restaurants, schools and other public buildings</a:t>
            </a:r>
          </a:p>
          <a:p>
            <a:pPr marL="171450" indent="-171450">
              <a:buFontTx/>
              <a:buChar char="-"/>
            </a:pPr>
            <a:endParaRPr lang="en-US" baseline="0" dirty="0"/>
          </a:p>
          <a:p>
            <a:r>
              <a:rPr lang="en-US" sz="9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54BA4C44-B7B8-DA44-852C-73B4EB4356FE}" type="slidenum">
              <a:rPr lang="en-US" smtClean="0"/>
              <a:pPr/>
              <a:t>23</a:t>
            </a:fld>
            <a:endParaRPr lang="en-US"/>
          </a:p>
        </p:txBody>
      </p:sp>
    </p:spTree>
    <p:extLst>
      <p:ext uri="{BB962C8B-B14F-4D97-AF65-F5344CB8AC3E}">
        <p14:creationId xmlns:p14="http://schemas.microsoft.com/office/powerpoint/2010/main" val="1340237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900" kern="1200" dirty="0">
                <a:solidFill>
                  <a:schemeClr val="tx1"/>
                </a:solidFill>
                <a:effectLst/>
                <a:latin typeface="+mn-lt"/>
                <a:ea typeface="+mn-ea"/>
                <a:cs typeface="+mn-cs"/>
              </a:rPr>
              <a:t>- Here</a:t>
            </a:r>
            <a:r>
              <a:rPr lang="en-US" sz="900" kern="1200" baseline="0" dirty="0">
                <a:solidFill>
                  <a:schemeClr val="tx1"/>
                </a:solidFill>
                <a:effectLst/>
                <a:latin typeface="+mn-lt"/>
                <a:ea typeface="+mn-ea"/>
                <a:cs typeface="+mn-cs"/>
              </a:rPr>
              <a:t> is an example of the trash bin, which you can put on your public trashcans</a:t>
            </a:r>
            <a:endParaRPr lang="en-US" sz="900" kern="1200" dirty="0">
              <a:solidFill>
                <a:schemeClr val="tx1"/>
              </a:solidFill>
              <a:effectLst/>
              <a:latin typeface="+mn-lt"/>
              <a:ea typeface="+mn-ea"/>
              <a:cs typeface="+mn-cs"/>
            </a:endParaRPr>
          </a:p>
          <a:p>
            <a:endParaRPr lang="en-US" sz="900" kern="1200" dirty="0">
              <a:solidFill>
                <a:schemeClr val="tx1"/>
              </a:solidFill>
              <a:effectLst/>
              <a:latin typeface="+mn-lt"/>
              <a:ea typeface="+mn-ea"/>
              <a:cs typeface="+mn-cs"/>
            </a:endParaRPr>
          </a:p>
          <a:p>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BA4C44-B7B8-DA44-852C-73B4EB4356FE}" type="slidenum">
              <a:rPr lang="en-US" smtClean="0"/>
              <a:pPr/>
              <a:t>24</a:t>
            </a:fld>
            <a:endParaRPr lang="en-US"/>
          </a:p>
        </p:txBody>
      </p:sp>
    </p:spTree>
    <p:extLst>
      <p:ext uri="{BB962C8B-B14F-4D97-AF65-F5344CB8AC3E}">
        <p14:creationId xmlns:p14="http://schemas.microsoft.com/office/powerpoint/2010/main" val="553470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79C697B-CFA8-2A49-A6A5-35F302315946}" type="datetimeFigureOut">
              <a:rPr lang="en-US" smtClean="0"/>
              <a:pPr/>
              <a:t>3/15/18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9C697B-CFA8-2A49-A6A5-35F302315946}" type="datetimeFigureOut">
              <a:rPr lang="en-US" smtClean="0"/>
              <a:pPr/>
              <a:t>3/15/18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9C697B-CFA8-2A49-A6A5-35F302315946}" type="datetimeFigureOut">
              <a:rPr lang="en-US" smtClean="0"/>
              <a:pPr/>
              <a:t>3/15/18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9C697B-CFA8-2A49-A6A5-35F302315946}" type="datetimeFigureOut">
              <a:rPr lang="en-US" smtClean="0"/>
              <a:pPr/>
              <a:t>3/15/18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9C697B-CFA8-2A49-A6A5-35F302315946}" type="datetimeFigureOut">
              <a:rPr lang="en-US" smtClean="0"/>
              <a:pPr/>
              <a:t>3/15/18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9C697B-CFA8-2A49-A6A5-35F302315946}" type="datetimeFigureOut">
              <a:rPr lang="en-US" smtClean="0"/>
              <a:pPr/>
              <a:t>3/15/18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9C697B-CFA8-2A49-A6A5-35F302315946}" type="datetimeFigureOut">
              <a:rPr lang="en-US" smtClean="0"/>
              <a:pPr/>
              <a:t>3/15/18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C697B-CFA8-2A49-A6A5-35F302315946}" type="datetimeFigureOut">
              <a:rPr lang="en-US" smtClean="0"/>
              <a:pPr/>
              <a:t>3/15/18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C697B-CFA8-2A49-A6A5-35F302315946}" type="datetimeFigureOut">
              <a:rPr lang="en-US" smtClean="0"/>
              <a:pPr/>
              <a:t>3/15/18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9C697B-CFA8-2A49-A6A5-35F302315946}" type="datetimeFigureOut">
              <a:rPr lang="en-US" smtClean="0"/>
              <a:pPr/>
              <a:t>3/15/18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9C697B-CFA8-2A49-A6A5-35F302315946}" type="datetimeFigureOut">
              <a:rPr lang="en-US" smtClean="0"/>
              <a:pPr/>
              <a:t>3/15/18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7F671C-7507-564E-94C8-4B8E952D994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8" name="Shape 8"/>
          <p:cNvSpPr>
            <a:spLocks noGrp="1"/>
          </p:cNvSpPr>
          <p:nvPr>
            <p:ph type="title"/>
          </p:nvPr>
        </p:nvSpPr>
        <p:spPr>
          <a:xfrm>
            <a:off x="893002" y="4723808"/>
            <a:ext cx="7358063" cy="1000125"/>
          </a:xfrm>
          <a:prstGeom prst="rect">
            <a:avLst/>
          </a:prstGeom>
        </p:spPr>
        <p:txBody>
          <a:bodyPr anchor="b"/>
          <a:lstStyle>
            <a:lvl1pPr>
              <a:defRPr>
                <a:latin typeface="Knockout 47 Bantamweight"/>
                <a:ea typeface="Knockout 47 Bantamweight"/>
                <a:cs typeface="Knockout 47 Bantamweight"/>
                <a:sym typeface="Knockout 47 Bantamweight"/>
              </a:defRPr>
            </a:lvl1pPr>
          </a:lstStyle>
          <a:p>
            <a:pPr lvl="0">
              <a:defRPr sz="1800"/>
            </a:pPr>
            <a:r>
              <a:rPr sz="5000"/>
              <a:t>Title Text</a:t>
            </a:r>
          </a:p>
        </p:txBody>
      </p:sp>
      <p:sp>
        <p:nvSpPr>
          <p:cNvPr id="9" name="Shape 9"/>
          <p:cNvSpPr>
            <a:spLocks noGrp="1"/>
          </p:cNvSpPr>
          <p:nvPr>
            <p:ph type="body" idx="1"/>
          </p:nvPr>
        </p:nvSpPr>
        <p:spPr>
          <a:xfrm>
            <a:off x="893002" y="5759678"/>
            <a:ext cx="7358063" cy="794743"/>
          </a:xfrm>
          <a:prstGeom prst="rect">
            <a:avLst/>
          </a:prstGeom>
        </p:spPr>
        <p:txBody>
          <a:bodyPr anchor="t"/>
          <a:lstStyle>
            <a:lvl1pPr marL="0" indent="0" algn="ctr">
              <a:spcBef>
                <a:spcPts val="0"/>
              </a:spcBef>
              <a:buSzTx/>
              <a:buNone/>
              <a:defRPr sz="1900"/>
            </a:lvl1pPr>
            <a:lvl2pPr marL="0" indent="142952" algn="ctr">
              <a:spcBef>
                <a:spcPts val="0"/>
              </a:spcBef>
              <a:buSzTx/>
              <a:buNone/>
              <a:defRPr sz="1900"/>
            </a:lvl2pPr>
            <a:lvl3pPr marL="0" indent="285907" algn="ctr">
              <a:spcBef>
                <a:spcPts val="0"/>
              </a:spcBef>
              <a:buSzTx/>
              <a:buNone/>
              <a:defRPr sz="1900"/>
            </a:lvl3pPr>
            <a:lvl4pPr marL="0" indent="428857" algn="ctr">
              <a:spcBef>
                <a:spcPts val="0"/>
              </a:spcBef>
              <a:buSzTx/>
              <a:buNone/>
              <a:defRPr sz="1900"/>
            </a:lvl4pPr>
            <a:lvl5pPr marL="0" indent="571815" algn="ctr">
              <a:spcBef>
                <a:spcPts val="0"/>
              </a:spcBef>
              <a:buSzTx/>
              <a:buNone/>
              <a:defRPr sz="1900"/>
            </a:lvl5pPr>
          </a:lstStyle>
          <a:p>
            <a:pPr lvl="0">
              <a:defRPr sz="1800"/>
            </a:pPr>
            <a:r>
              <a:rPr sz="1900"/>
              <a:t>Body Level One</a:t>
            </a:r>
          </a:p>
          <a:p>
            <a:pPr lvl="1">
              <a:defRPr sz="1800"/>
            </a:pPr>
            <a:r>
              <a:rPr sz="1900"/>
              <a:t>Body Level Two</a:t>
            </a:r>
          </a:p>
          <a:p>
            <a:pPr lvl="2">
              <a:defRPr sz="1800"/>
            </a:pPr>
            <a:r>
              <a:rPr sz="1900"/>
              <a:t>Body Level Three</a:t>
            </a:r>
          </a:p>
          <a:p>
            <a:pPr lvl="3">
              <a:defRPr sz="1800"/>
            </a:pPr>
            <a:r>
              <a:rPr sz="1900"/>
              <a:t>Body Level Four</a:t>
            </a:r>
          </a:p>
          <a:p>
            <a:pPr lvl="4">
              <a:defRPr sz="1800"/>
            </a:pPr>
            <a:r>
              <a:rPr sz="1900"/>
              <a:t>Body Level Five</a:t>
            </a:r>
          </a:p>
        </p:txBody>
      </p:sp>
    </p:spTree>
    <p:extLst>
      <p:ext uri="{BB962C8B-B14F-4D97-AF65-F5344CB8AC3E}">
        <p14:creationId xmlns:p14="http://schemas.microsoft.com/office/powerpoint/2010/main" val="125120543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7" name="Text Box 14"/>
          <p:cNvSpPr txBox="1">
            <a:spLocks noChangeArrowheads="1"/>
          </p:cNvSpPr>
          <p:nvPr userDrawn="1"/>
        </p:nvSpPr>
        <p:spPr bwMode="auto">
          <a:xfrm>
            <a:off x="8456650" y="6438927"/>
            <a:ext cx="307975" cy="155575"/>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800" b="1" dirty="0">
                <a:solidFill>
                  <a:srgbClr val="7F7F7F"/>
                </a:solidFill>
                <a:latin typeface="SapientSansRegular"/>
                <a:cs typeface="SapientSansRegular"/>
              </a:rPr>
              <a:t> </a:t>
            </a:r>
            <a:fld id="{D0976FF5-F5D3-6B48-A710-5CA07492F860}" type="slidenum">
              <a:rPr lang="en-US" sz="800" b="1" smtClean="0">
                <a:solidFill>
                  <a:srgbClr val="7F7F7F"/>
                </a:solidFill>
                <a:latin typeface="SapientSansRegular"/>
                <a:cs typeface="SapientSansRegular"/>
              </a:rPr>
              <a:pPr algn="r">
                <a:lnSpc>
                  <a:spcPct val="101000"/>
                </a:lnSpc>
                <a:spcBef>
                  <a:spcPct val="50000"/>
                </a:spcBef>
                <a:defRPr/>
              </a:pPr>
              <a:t>‹#›</a:t>
            </a:fld>
            <a:endParaRPr lang="en-US" sz="800" b="1" dirty="0">
              <a:solidFill>
                <a:srgbClr val="7F7F7F"/>
              </a:solidFill>
              <a:latin typeface="SapientSansRegular"/>
              <a:cs typeface="SapientSansRegular"/>
            </a:endParaRPr>
          </a:p>
        </p:txBody>
      </p:sp>
      <p:sp>
        <p:nvSpPr>
          <p:cNvPr id="9" name="Title 1"/>
          <p:cNvSpPr>
            <a:spLocks noGrp="1"/>
          </p:cNvSpPr>
          <p:nvPr>
            <p:ph type="title" hasCustomPrompt="1"/>
          </p:nvPr>
        </p:nvSpPr>
        <p:spPr>
          <a:xfrm>
            <a:off x="493775" y="581637"/>
            <a:ext cx="8231744" cy="521208"/>
          </a:xfrm>
        </p:spPr>
        <p:txBody>
          <a:bodyPr lIns="0" tIns="0" rIns="0" bIns="0" anchor="b">
            <a:noAutofit/>
          </a:bodyPr>
          <a:lstStyle>
            <a:lvl1pPr>
              <a:lnSpc>
                <a:spcPct val="90000"/>
              </a:lnSpc>
              <a:defRPr sz="2800" baseline="0">
                <a:solidFill>
                  <a:schemeClr val="tx1"/>
                </a:solidFill>
                <a:latin typeface="SapientSansBold"/>
                <a:cs typeface="SapientSansBold"/>
              </a:defRPr>
            </a:lvl1pPr>
          </a:lstStyle>
          <a:p>
            <a:r>
              <a:rPr lang="en-US" dirty="0"/>
              <a:t>SLIDE TITLE</a:t>
            </a:r>
          </a:p>
        </p:txBody>
      </p:sp>
      <p:sp>
        <p:nvSpPr>
          <p:cNvPr id="10" name="Text Placeholder 2"/>
          <p:cNvSpPr>
            <a:spLocks noGrp="1"/>
          </p:cNvSpPr>
          <p:nvPr>
            <p:ph type="body" sz="quarter" idx="10" hasCustomPrompt="1"/>
          </p:nvPr>
        </p:nvSpPr>
        <p:spPr>
          <a:xfrm>
            <a:off x="493775" y="1528021"/>
            <a:ext cx="8231744" cy="4800600"/>
          </a:xfrm>
        </p:spPr>
        <p:txBody>
          <a:bodyPr>
            <a:noAutofit/>
          </a:bodyPr>
          <a:lstStyle>
            <a:lvl1pPr marL="0" marR="0" indent="0" algn="l" defTabSz="341898" rtl="0" eaLnBrk="1" fontAlgn="auto" latinLnBrk="0" hangingPunct="1">
              <a:lnSpc>
                <a:spcPct val="100000"/>
              </a:lnSpc>
              <a:spcBef>
                <a:spcPts val="0"/>
              </a:spcBef>
              <a:spcAft>
                <a:spcPts val="600"/>
              </a:spcAft>
              <a:buClr>
                <a:schemeClr val="tx1"/>
              </a:buClr>
              <a:buSzTx/>
              <a:buFont typeface="Wingdings" charset="2"/>
              <a:buNone/>
              <a:tabLst/>
              <a:defRPr/>
            </a:lvl1pPr>
          </a:lstStyle>
          <a:p>
            <a:pPr marL="0" marR="0" lvl="0" indent="0" algn="l" defTabSz="341898" rtl="0" eaLnBrk="1" fontAlgn="auto" latinLnBrk="0" hangingPunct="1">
              <a:lnSpc>
                <a:spcPct val="100000"/>
              </a:lnSpc>
              <a:spcBef>
                <a:spcPts val="0"/>
              </a:spcBef>
              <a:spcAft>
                <a:spcPts val="600"/>
              </a:spcAft>
              <a:buClr>
                <a:schemeClr val="tx1"/>
              </a:buClr>
              <a:buSzTx/>
              <a:buFont typeface="Wingdings" charset="2"/>
              <a:buNone/>
              <a:tabLst/>
              <a:defRPr/>
            </a:pPr>
            <a:r>
              <a:rPr lang="en-US" dirty="0"/>
              <a:t>Lorem ipsum dolor sit amet, consectetuer adipiscing elit, sed diam nonummy nibh euismod tincidunt ut laoreet dolore magna aliquam erat volutpat. Lorem ipsum dolor sit amet, consectetuer adipiscing elit, sed diam nonummy nibh euismod tincidunt ut laoreet dolore magna aliquam erat volutpat. Lorem ipsum dolor sit amet.</a:t>
            </a:r>
          </a:p>
          <a:p>
            <a:pPr lvl="1"/>
            <a:r>
              <a:rPr lang="en-US" dirty="0"/>
              <a:t>Second level</a:t>
            </a:r>
          </a:p>
          <a:p>
            <a:pPr lvl="2"/>
            <a:r>
              <a:rPr lang="en-US" dirty="0"/>
              <a:t>Third level</a:t>
            </a:r>
          </a:p>
          <a:p>
            <a:pPr lvl="3"/>
            <a:r>
              <a:rPr lang="en-US" dirty="0"/>
              <a:t>Fourth level</a:t>
            </a:r>
          </a:p>
          <a:p>
            <a:pPr lvl="4"/>
            <a:r>
              <a:rPr lang="en-US" dirty="0"/>
              <a:t>Fifth level</a:t>
            </a:r>
          </a:p>
          <a:p>
            <a:pPr marL="0" marR="0" lvl="0" indent="0" algn="l" defTabSz="341898" rtl="0" eaLnBrk="1" fontAlgn="auto" latinLnBrk="0" hangingPunct="1">
              <a:lnSpc>
                <a:spcPct val="100000"/>
              </a:lnSpc>
              <a:spcBef>
                <a:spcPts val="0"/>
              </a:spcBef>
              <a:spcAft>
                <a:spcPts val="600"/>
              </a:spcAft>
              <a:buClr>
                <a:schemeClr val="tx1"/>
              </a:buClr>
              <a:buSzTx/>
              <a:buFont typeface="Wingdings" charset="2"/>
              <a:buNone/>
              <a:tabLst/>
              <a:defRPr/>
            </a:pPr>
            <a:r>
              <a:rPr lang="en-US" dirty="0"/>
              <a:t>Lorem ipsum dolor sit amet, consectetuer adipiscing elit, sed diam nonummy nibh euismod tincidunt ut laoreet dolore magna aliquam erat volutpat. Lorem ipsum dolor sit amet, consectetuer adipiscing elit, sed diam nonummy nibh euismod tincidunt ut laoreet dolore magna aliquam erat volutpat. Lorem ipsum dolor sit amet, consectetuer adipiscing elit, sed diam nonummy nibh euismod tincidunt ut laoreet dolore magna aliquam erat volutpat.</a:t>
            </a:r>
          </a:p>
          <a:p>
            <a:pPr marL="0" marR="0" lvl="0" indent="0" algn="l" defTabSz="341898" rtl="0" eaLnBrk="1" fontAlgn="auto" latinLnBrk="0" hangingPunct="1">
              <a:lnSpc>
                <a:spcPct val="100000"/>
              </a:lnSpc>
              <a:spcBef>
                <a:spcPts val="0"/>
              </a:spcBef>
              <a:spcAft>
                <a:spcPts val="600"/>
              </a:spcAft>
              <a:buClr>
                <a:schemeClr val="tx1"/>
              </a:buClr>
              <a:buSzTx/>
              <a:buFont typeface="Wingdings" charset="2"/>
              <a:buNone/>
              <a:tabLst/>
              <a:defRPr/>
            </a:pPr>
            <a:r>
              <a:rPr lang="en-US" dirty="0"/>
              <a:t>Lorem ipsum dolor sit amet, consectetuer adipiscing elit, sed diam nonummy nibh euismod tincidunt ut laoreet dolore magna aliquam erat volutpat. Lorem ipsum dolor sit amet, consectetuer adipiscing elit, sed diam nonummy nibh euismod tincidunt ut laoreet dolore magna aliquam erat volutpat. Lorem ipsum dolor sit amet, consectetuer adipiscing elit, sed diam nonummy nibh euismod tincidunt ut laoreet dolore magna aliquam erat volutpat.</a:t>
            </a:r>
          </a:p>
          <a:p>
            <a:pPr marL="0" marR="0" lvl="0" indent="0" algn="l" defTabSz="341898" rtl="0" eaLnBrk="1" fontAlgn="auto" latinLnBrk="0" hangingPunct="1">
              <a:lnSpc>
                <a:spcPct val="100000"/>
              </a:lnSpc>
              <a:spcBef>
                <a:spcPts val="0"/>
              </a:spcBef>
              <a:spcAft>
                <a:spcPts val="600"/>
              </a:spcAft>
              <a:buClr>
                <a:schemeClr val="tx1"/>
              </a:buClr>
              <a:buSzTx/>
              <a:buFont typeface="Wingdings" charset="2"/>
              <a:buNone/>
              <a:tabLst/>
              <a:defRPr/>
            </a:pPr>
            <a:r>
              <a:rPr lang="en-US" dirty="0"/>
              <a:t>Lorem ipsum dolor sit amet, consectetuer adipiscing elit, sed diam nonummy nibh euismod tincidunt ut laoreet dolore magna aliquam erat volutpat. Lorem ipsum dolor sit amet, consectetuer adipiscing elit, sed diam nonummy nibh euismod tincidunt ut laoreet dolore magna aliquam erat volutpat. Lorem ipsum dolor sit amet, consectetuer adipiscing elit, sed diam nonummy nibh euismod tincidunt ut laoreet dolore magna aliquam erat volutpat.</a:t>
            </a:r>
          </a:p>
        </p:txBody>
      </p:sp>
      <p:cxnSp>
        <p:nvCxnSpPr>
          <p:cNvPr id="11" name="Straight Connector 3"/>
          <p:cNvCxnSpPr>
            <a:cxnSpLocks noChangeShapeType="1"/>
          </p:cNvCxnSpPr>
          <p:nvPr userDrawn="1"/>
        </p:nvCxnSpPr>
        <p:spPr bwMode="auto">
          <a:xfrm>
            <a:off x="487319" y="1268457"/>
            <a:ext cx="347055" cy="511"/>
          </a:xfrm>
          <a:prstGeom prst="line">
            <a:avLst/>
          </a:prstGeom>
          <a:noFill/>
          <a:ln w="34925">
            <a:solidFill>
              <a:schemeClr val="accent1"/>
            </a:solidFill>
            <a:round/>
            <a:headEnd/>
            <a:tailEnd/>
          </a:ln>
        </p:spPr>
      </p:cxnSp>
    </p:spTree>
    <p:extLst>
      <p:ext uri="{BB962C8B-B14F-4D97-AF65-F5344CB8AC3E}">
        <p14:creationId xmlns:p14="http://schemas.microsoft.com/office/powerpoint/2010/main" val="150443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289636" y="6356350"/>
            <a:ext cx="397164" cy="365125"/>
          </a:xfrm>
        </p:spPr>
        <p:txBody>
          <a:bodyPr/>
          <a:lstStyle/>
          <a:p>
            <a:fld id="{AAA992F6-0A7B-334A-9D55-6AB578A2FA35}" type="slidenum">
              <a:rPr lang="en-US" smtClean="0"/>
              <a:pPr/>
              <a:t>‹#›</a:t>
            </a:fld>
            <a:endParaRPr lang="en-US"/>
          </a:p>
        </p:txBody>
      </p:sp>
      <p:pic>
        <p:nvPicPr>
          <p:cNvPr id="5" name="Picture 4"/>
          <p:cNvPicPr>
            <a:picLocks noChangeAspect="1"/>
          </p:cNvPicPr>
          <p:nvPr userDrawn="1"/>
        </p:nvPicPr>
        <p:blipFill>
          <a:blip r:embed="rId2"/>
          <a:stretch>
            <a:fillRect/>
          </a:stretch>
        </p:blipFill>
        <p:spPr>
          <a:xfrm>
            <a:off x="-81940" y="-20484"/>
            <a:ext cx="9307880" cy="6958318"/>
          </a:xfrm>
          <a:prstGeom prst="rect">
            <a:avLst/>
          </a:prstGeom>
          <a:solidFill>
            <a:schemeClr val="bg1"/>
          </a:solidFill>
        </p:spPr>
      </p:pic>
      <p:sp>
        <p:nvSpPr>
          <p:cNvPr id="7" name="Title 6"/>
          <p:cNvSpPr>
            <a:spLocks noGrp="1"/>
          </p:cNvSpPr>
          <p:nvPr>
            <p:ph type="title" hasCustomPrompt="1"/>
          </p:nvPr>
        </p:nvSpPr>
        <p:spPr>
          <a:xfrm>
            <a:off x="1466273" y="2844527"/>
            <a:ext cx="6211454" cy="1384140"/>
          </a:xfrm>
          <a:prstGeom prst="rect">
            <a:avLst/>
          </a:prstGeom>
          <a:solidFill>
            <a:srgbClr val="FFFFFF"/>
          </a:solidFill>
        </p:spPr>
        <p:txBody>
          <a:bodyPr lIns="182880" tIns="137160" rIns="182880" bIns="182880">
            <a:spAutoFit/>
          </a:bodyPr>
          <a:lstStyle>
            <a:lvl1pPr>
              <a:lnSpc>
                <a:spcPts val="4120"/>
              </a:lnSpc>
              <a:defRPr b="1" i="0" baseline="0">
                <a:latin typeface="Arial"/>
                <a:cs typeface="Arial"/>
              </a:defRPr>
            </a:lvl1pPr>
          </a:lstStyle>
          <a:p>
            <a:r>
              <a:rPr lang="en-US" err="1"/>
              <a:t>Abig</a:t>
            </a:r>
            <a:r>
              <a:rPr lang="en-US"/>
              <a:t> bold statement or quote can go here.</a:t>
            </a:r>
          </a:p>
        </p:txBody>
      </p:sp>
      <p:sp>
        <p:nvSpPr>
          <p:cNvPr id="9" name="Slide Number Placeholder 5"/>
          <p:cNvSpPr txBox="1">
            <a:spLocks/>
          </p:cNvSpPr>
          <p:nvPr userDrawn="1"/>
        </p:nvSpPr>
        <p:spPr>
          <a:xfrm>
            <a:off x="8561059" y="6356350"/>
            <a:ext cx="39716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Arial"/>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AA992F6-0A7B-334A-9D55-6AB578A2FA35}" type="slidenum">
              <a:rPr lang="en-US" smtClean="0"/>
              <a:pPr/>
              <a:t>‹#›</a:t>
            </a:fld>
            <a:endParaRPr lang="en-US"/>
          </a:p>
        </p:txBody>
      </p:sp>
    </p:spTree>
    <p:extLst>
      <p:ext uri="{BB962C8B-B14F-4D97-AF65-F5344CB8AC3E}">
        <p14:creationId xmlns:p14="http://schemas.microsoft.com/office/powerpoint/2010/main" val="3308168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71500" y="1778367"/>
            <a:ext cx="8001000" cy="4144214"/>
          </a:xfrm>
        </p:spPr>
        <p:txBody>
          <a:bodyPr lIns="0" tIns="0" rIns="0" bIns="0" anchor="t" anchorCtr="0">
            <a:noAutofit/>
          </a:bodyPr>
          <a:lstStyle>
            <a:lvl1pPr marL="0" marR="0" indent="0" algn="l" defTabSz="457200" rtl="0" eaLnBrk="1" fontAlgn="auto" latinLnBrk="0" hangingPunct="1">
              <a:lnSpc>
                <a:spcPct val="100000"/>
              </a:lnSpc>
              <a:spcBef>
                <a:spcPts val="0"/>
              </a:spcBef>
              <a:spcAft>
                <a:spcPts val="0"/>
              </a:spcAft>
              <a:buClr>
                <a:schemeClr val="accent1"/>
              </a:buClr>
              <a:buSzTx/>
              <a:buFont typeface="Arial"/>
              <a:buNone/>
              <a:tabLst/>
              <a:defRPr sz="2200" baseline="0">
                <a:solidFill>
                  <a:srgbClr val="545454"/>
                </a:solidFill>
              </a:defRPr>
            </a:lvl1pPr>
            <a:lvl2pPr marL="457200" indent="0">
              <a:buClr>
                <a:schemeClr val="accent1"/>
              </a:buClr>
              <a:buNone/>
              <a:defRPr sz="2400">
                <a:solidFill>
                  <a:srgbClr val="545454"/>
                </a:solidFill>
              </a:defRPr>
            </a:lvl2pPr>
            <a:lvl3pPr marL="914400" indent="0">
              <a:buClr>
                <a:schemeClr val="accent1"/>
              </a:buClr>
              <a:buNone/>
              <a:defRPr>
                <a:solidFill>
                  <a:srgbClr val="545454"/>
                </a:solidFill>
              </a:defRPr>
            </a:lvl3pPr>
            <a:lvl4pPr marL="1371600" indent="0">
              <a:buClr>
                <a:schemeClr val="accent1"/>
              </a:buClr>
              <a:buNone/>
              <a:defRPr>
                <a:solidFill>
                  <a:srgbClr val="545454"/>
                </a:solidFill>
              </a:defRPr>
            </a:lvl4pPr>
            <a:lvl5pPr marL="1828800" indent="0">
              <a:buClr>
                <a:schemeClr val="accent1"/>
              </a:buClr>
              <a:buNone/>
              <a:defRPr>
                <a:solidFill>
                  <a:srgbClr val="545454"/>
                </a:solidFill>
              </a:defRPr>
            </a:lvl5pPr>
          </a:lstStyle>
          <a:p>
            <a:pPr marL="0" marR="0" lvl="0" indent="0" algn="l" defTabSz="457200" rtl="0" eaLnBrk="1" fontAlgn="auto" latinLnBrk="0" hangingPunct="1">
              <a:lnSpc>
                <a:spcPct val="100000"/>
              </a:lnSpc>
              <a:spcBef>
                <a:spcPct val="20000"/>
              </a:spcBef>
              <a:spcAft>
                <a:spcPts val="0"/>
              </a:spcAft>
              <a:buClr>
                <a:schemeClr val="accent1"/>
              </a:buClr>
              <a:buSzTx/>
              <a:buFont typeface="Arial"/>
              <a:buNone/>
              <a:tabLst/>
              <a:defRPr/>
            </a:pPr>
            <a:r>
              <a:rPr lang="en-US"/>
              <a:t>Click to edit Master text styles Click to edit Master text styles Click to edit Master text styles Click to edit Master text styles Click to edit Master text styles</a:t>
            </a:r>
          </a:p>
          <a:p>
            <a:pPr lvl="0"/>
            <a:endParaRPr lang="en-US"/>
          </a:p>
        </p:txBody>
      </p:sp>
      <p:cxnSp>
        <p:nvCxnSpPr>
          <p:cNvPr id="11" name="Straight Connector 10"/>
          <p:cNvCxnSpPr/>
          <p:nvPr userDrawn="1"/>
        </p:nvCxnSpPr>
        <p:spPr>
          <a:xfrm>
            <a:off x="571500" y="1510290"/>
            <a:ext cx="8001000" cy="0"/>
          </a:xfrm>
          <a:prstGeom prst="line">
            <a:avLst/>
          </a:prstGeom>
          <a:ln w="6350" cmpd="sng">
            <a:solidFill>
              <a:schemeClr val="tx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10" name="Slide Number Placeholder 5"/>
          <p:cNvSpPr>
            <a:spLocks noGrp="1"/>
          </p:cNvSpPr>
          <p:nvPr>
            <p:ph type="sldNum" sz="quarter" idx="4"/>
          </p:nvPr>
        </p:nvSpPr>
        <p:spPr>
          <a:xfrm>
            <a:off x="8561059" y="6356350"/>
            <a:ext cx="397164"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fld id="{AAA992F6-0A7B-334A-9D55-6AB578A2FA35}" type="slidenum">
              <a:rPr lang="en-US" smtClean="0"/>
              <a:pPr/>
              <a:t>‹#›</a:t>
            </a:fld>
            <a:endParaRPr lang="en-US"/>
          </a:p>
        </p:txBody>
      </p:sp>
      <p:sp>
        <p:nvSpPr>
          <p:cNvPr id="14" name="Footer Placeholder 5"/>
          <p:cNvSpPr>
            <a:spLocks noGrp="1"/>
          </p:cNvSpPr>
          <p:nvPr>
            <p:ph type="ftr" sz="quarter" idx="3"/>
          </p:nvPr>
        </p:nvSpPr>
        <p:spPr>
          <a:xfrm>
            <a:off x="3183184" y="6356350"/>
            <a:ext cx="2895600" cy="365125"/>
          </a:xfrm>
          <a:prstGeom prst="rect">
            <a:avLst/>
          </a:prstGeom>
        </p:spPr>
        <p:txBody>
          <a:bodyPr anchor="ctr"/>
          <a:lstStyle>
            <a:lvl1pPr algn="ctr">
              <a:defRPr sz="1100">
                <a:solidFill>
                  <a:srgbClr val="787878"/>
                </a:solidFill>
                <a:latin typeface="Arial"/>
                <a:cs typeface="Arial"/>
              </a:defRPr>
            </a:lvl1pPr>
          </a:lstStyle>
          <a:p>
            <a:endParaRPr lang="en-US"/>
          </a:p>
        </p:txBody>
      </p:sp>
      <p:pic>
        <p:nvPicPr>
          <p:cNvPr id="8" name="Picture 7" descr="diagonals-04.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3963" y="279866"/>
            <a:ext cx="8007096" cy="115824"/>
          </a:xfrm>
          <a:prstGeom prst="rect">
            <a:avLst/>
          </a:prstGeom>
        </p:spPr>
      </p:pic>
      <p:sp>
        <p:nvSpPr>
          <p:cNvPr id="9" name="Title 5"/>
          <p:cNvSpPr>
            <a:spLocks noGrp="1"/>
          </p:cNvSpPr>
          <p:nvPr>
            <p:ph type="title"/>
          </p:nvPr>
        </p:nvSpPr>
        <p:spPr>
          <a:xfrm>
            <a:off x="571500" y="659402"/>
            <a:ext cx="8001000" cy="653974"/>
          </a:xfrm>
          <a:prstGeom prst="rect">
            <a:avLst/>
          </a:prstGeom>
        </p:spPr>
        <p:txBody>
          <a:bodyPr>
            <a:normAutofit/>
          </a:bodyPr>
          <a:lstStyle/>
          <a:p>
            <a:r>
              <a:rPr lang="en-US"/>
              <a:t>Title of Slide</a:t>
            </a:r>
          </a:p>
        </p:txBody>
      </p:sp>
    </p:spTree>
    <p:extLst>
      <p:ext uri="{BB962C8B-B14F-4D97-AF65-F5344CB8AC3E}">
        <p14:creationId xmlns:p14="http://schemas.microsoft.com/office/powerpoint/2010/main" val="1665524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9C697B-CFA8-2A49-A6A5-35F302315946}" type="datetimeFigureOut">
              <a:rPr lang="en-US" smtClean="0"/>
              <a:pPr/>
              <a:t>3/15/18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7F671C-7507-564E-94C8-4B8E952D99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time_continue=3&amp;v=WREXBUZBrS8"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4.pd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pd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37.jpe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Shape 94"/>
          <p:cNvSpPr>
            <a:spLocks noGrp="1"/>
          </p:cNvSpPr>
          <p:nvPr>
            <p:ph type="body" idx="1"/>
          </p:nvPr>
        </p:nvSpPr>
        <p:spPr>
          <a:xfrm>
            <a:off x="673857" y="5535566"/>
            <a:ext cx="3434693" cy="799751"/>
          </a:xfrm>
          <a:prstGeom prst="rect">
            <a:avLst/>
          </a:prstGeom>
        </p:spPr>
        <p:txBody>
          <a:bodyPr>
            <a:normAutofit/>
          </a:bodyPr>
          <a:lstStyle/>
          <a:p>
            <a:pPr algn="l">
              <a:defRPr sz="1800" b="0" i="0" cap="none">
                <a:solidFill>
                  <a:srgbClr val="000000"/>
                </a:solidFill>
              </a:defRPr>
            </a:pPr>
            <a:endParaRPr lang="en-US" sz="2000" dirty="0">
              <a:solidFill>
                <a:srgbClr val="002060"/>
              </a:solidFill>
              <a:latin typeface="Arial Narrow" panose="020B0606020202030204" pitchFamily="34" charset="0"/>
            </a:endParaRPr>
          </a:p>
          <a:p>
            <a:pPr lvl="0" algn="l">
              <a:defRPr sz="1800" b="0" i="0" cap="none">
                <a:solidFill>
                  <a:srgbClr val="000000"/>
                </a:solidFill>
              </a:defRPr>
            </a:pPr>
            <a:endParaRPr lang="en-US" sz="2000" dirty="0">
              <a:solidFill>
                <a:srgbClr val="002060"/>
              </a:solidFill>
              <a:latin typeface="Arial Narrow" panose="020B0606020202030204" pitchFamily="34" charset="0"/>
            </a:endParaRPr>
          </a:p>
        </p:txBody>
      </p:sp>
      <p:sp>
        <p:nvSpPr>
          <p:cNvPr id="93" name="Shape 93"/>
          <p:cNvSpPr>
            <a:spLocks noGrp="1"/>
          </p:cNvSpPr>
          <p:nvPr>
            <p:ph type="title"/>
          </p:nvPr>
        </p:nvSpPr>
        <p:spPr>
          <a:xfrm>
            <a:off x="673835" y="878160"/>
            <a:ext cx="3905134" cy="1574755"/>
          </a:xfrm>
          <a:prstGeom prst="rect">
            <a:avLst/>
          </a:prstGeom>
        </p:spPr>
        <p:txBody>
          <a:bodyPr>
            <a:normAutofit/>
          </a:bodyPr>
          <a:lstStyle/>
          <a:p>
            <a:pPr lvl="0" algn="l">
              <a:defRPr sz="1800" cap="none">
                <a:solidFill>
                  <a:srgbClr val="000000"/>
                </a:solidFill>
              </a:defRPr>
            </a:pPr>
            <a:r>
              <a:rPr lang="en-US" sz="3200" b="1" dirty="0">
                <a:solidFill>
                  <a:schemeClr val="bg1"/>
                </a:solidFill>
                <a:latin typeface="Arial Narrow" panose="020B0606020202030204" pitchFamily="34" charset="0"/>
              </a:rPr>
              <a:t>Food waste:  What’s the big deal?</a:t>
            </a:r>
            <a:endParaRPr sz="3200" b="1" dirty="0">
              <a:solidFill>
                <a:schemeClr val="bg1"/>
              </a:solidFill>
              <a:latin typeface="Arial Narrow" panose="020B0606020202030204" pitchFamily="34" charset="0"/>
            </a:endParaRPr>
          </a:p>
        </p:txBody>
      </p:sp>
      <p:pic>
        <p:nvPicPr>
          <p:cNvPr id="6" name="Picture 5" descr="trashfood.jpg"/>
          <p:cNvPicPr>
            <a:picLocks noChangeAspect="1"/>
          </p:cNvPicPr>
          <p:nvPr/>
        </p:nvPicPr>
        <p:blipFill>
          <a:blip r:embed="rId3"/>
          <a:stretch>
            <a:fillRect/>
          </a:stretch>
        </p:blipFill>
        <p:spPr>
          <a:xfrm>
            <a:off x="0" y="0"/>
            <a:ext cx="10299874" cy="6858000"/>
          </a:xfrm>
          <a:prstGeom prst="rect">
            <a:avLst/>
          </a:prstGeom>
        </p:spPr>
      </p:pic>
    </p:spTree>
    <p:extLst>
      <p:ext uri="{BB962C8B-B14F-4D97-AF65-F5344CB8AC3E}">
        <p14:creationId xmlns:p14="http://schemas.microsoft.com/office/powerpoint/2010/main" val="4120721508"/>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736"/>
          <a:stretch/>
        </p:blipFill>
        <p:spPr>
          <a:xfrm>
            <a:off x="0" y="13"/>
            <a:ext cx="9144000" cy="6857999"/>
          </a:xfrm>
          <a:prstGeom prst="rect">
            <a:avLst/>
          </a:prstGeom>
        </p:spPr>
      </p:pic>
      <p:sp>
        <p:nvSpPr>
          <p:cNvPr id="3" name="TextBox 2"/>
          <p:cNvSpPr txBox="1"/>
          <p:nvPr/>
        </p:nvSpPr>
        <p:spPr>
          <a:xfrm>
            <a:off x="1582392" y="1826049"/>
            <a:ext cx="2774783" cy="15107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1787" tIns="31787" rIns="31787" bIns="31787" numCol="1" spcCol="23838" rtlCol="0" anchor="ctr">
            <a:spAutoFit/>
          </a:bodyPr>
          <a:lstStyle/>
          <a:p>
            <a:pPr defTabSz="365570" latinLnBrk="1" hangingPunct="0"/>
            <a:r>
              <a:rPr lang="en-US" sz="9400" b="1" dirty="0">
                <a:solidFill>
                  <a:schemeClr val="bg1"/>
                </a:solidFill>
                <a:latin typeface="Arial Narrow" charset="0"/>
                <a:ea typeface="Arial Narrow" charset="0"/>
                <a:cs typeface="Arial Narrow" charset="0"/>
              </a:rPr>
              <a:t>40%</a:t>
            </a:r>
          </a:p>
        </p:txBody>
      </p:sp>
      <p:sp>
        <p:nvSpPr>
          <p:cNvPr id="5" name="TextBox 4"/>
          <p:cNvSpPr txBox="1"/>
          <p:nvPr/>
        </p:nvSpPr>
        <p:spPr>
          <a:xfrm>
            <a:off x="1582391" y="3377481"/>
            <a:ext cx="2201574" cy="61819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1787" tIns="31787" rIns="31787" bIns="31787" numCol="1" spcCol="23838" rtlCol="0" anchor="ctr">
            <a:spAutoFit/>
          </a:bodyPr>
          <a:lstStyle/>
          <a:p>
            <a:pPr defTabSz="365570" latinLnBrk="1" hangingPunct="0"/>
            <a:r>
              <a:rPr lang="en-US" b="1" dirty="0">
                <a:solidFill>
                  <a:schemeClr val="bg1"/>
                </a:solidFill>
                <a:latin typeface="Arial Narrow" charset="0"/>
                <a:ea typeface="Arial Narrow" charset="0"/>
                <a:cs typeface="Arial Narrow" charset="0"/>
              </a:rPr>
              <a:t> of all food </a:t>
            </a:r>
          </a:p>
          <a:p>
            <a:pPr defTabSz="365570" latinLnBrk="1" hangingPunct="0"/>
            <a:r>
              <a:rPr lang="en-US" b="1" dirty="0">
                <a:solidFill>
                  <a:schemeClr val="bg1"/>
                </a:solidFill>
                <a:latin typeface="Arial Narrow" charset="0"/>
                <a:ea typeface="Arial Narrow" charset="0"/>
                <a:cs typeface="Arial Narrow" charset="0"/>
              </a:rPr>
              <a:t>goes uneaten </a:t>
            </a:r>
          </a:p>
        </p:txBody>
      </p:sp>
      <p:sp>
        <p:nvSpPr>
          <p:cNvPr id="4" name="TextBox 3"/>
          <p:cNvSpPr txBox="1"/>
          <p:nvPr/>
        </p:nvSpPr>
        <p:spPr>
          <a:xfrm>
            <a:off x="7099113" y="6551043"/>
            <a:ext cx="1393031" cy="17192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1792" tIns="31792" rIns="31792" bIns="31792" numCol="1" spcCol="23840" rtlCol="0" anchor="ctr">
            <a:spAutoFit/>
          </a:bodyPr>
          <a:lstStyle/>
          <a:p>
            <a:pPr algn="ctr" defTabSz="365607" fontAlgn="auto" latinLnBrk="1" hangingPunct="0">
              <a:spcBef>
                <a:spcPts val="0"/>
              </a:spcBef>
              <a:spcAft>
                <a:spcPts val="0"/>
              </a:spcAft>
            </a:pPr>
            <a:r>
              <a:rPr lang="en-US" sz="700" dirty="0">
                <a:solidFill>
                  <a:schemeClr val="bg1"/>
                </a:solidFill>
              </a:rPr>
              <a:t>Image Source: </a:t>
            </a:r>
            <a:r>
              <a:rPr lang="en-US" sz="700" dirty="0" err="1">
                <a:solidFill>
                  <a:schemeClr val="bg1"/>
                </a:solidFill>
              </a:rPr>
              <a:t>trijandjs</a:t>
            </a:r>
            <a:endParaRPr lang="en-US" sz="700" dirty="0">
              <a:solidFill>
                <a:schemeClr val="bg1"/>
              </a:solidFill>
              <a:sym typeface="Helvetica Light"/>
            </a:endParaRPr>
          </a:p>
        </p:txBody>
      </p:sp>
    </p:spTree>
    <p:extLst>
      <p:ext uri="{BB962C8B-B14F-4D97-AF65-F5344CB8AC3E}">
        <p14:creationId xmlns:p14="http://schemas.microsoft.com/office/powerpoint/2010/main" val="162820858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oodwaste-blog.jpg"/>
          <p:cNvPicPr>
            <a:picLocks noChangeAspect="1"/>
          </p:cNvPicPr>
          <p:nvPr/>
        </p:nvPicPr>
        <p:blipFill>
          <a:blip r:embed="rId3"/>
          <a:stretch>
            <a:fillRect/>
          </a:stretch>
        </p:blipFill>
        <p:spPr>
          <a:xfrm>
            <a:off x="0" y="33866"/>
            <a:ext cx="9144000" cy="6858000"/>
          </a:xfrm>
          <a:prstGeom prst="rect">
            <a:avLst/>
          </a:prstGeom>
        </p:spPr>
      </p:pic>
      <p:sp>
        <p:nvSpPr>
          <p:cNvPr id="2" name="Text Placeholder 1"/>
          <p:cNvSpPr>
            <a:spLocks noGrp="1"/>
          </p:cNvSpPr>
          <p:nvPr>
            <p:ph type="body" idx="1"/>
          </p:nvPr>
        </p:nvSpPr>
        <p:spPr>
          <a:xfrm>
            <a:off x="4006822" y="3206178"/>
            <a:ext cx="3285031" cy="2674980"/>
          </a:xfrm>
        </p:spPr>
        <p:txBody>
          <a:bodyPr lIns="0" tIns="0" rIns="0" bIns="0" anchor="t">
            <a:normAutofit/>
          </a:bodyPr>
          <a:lstStyle/>
          <a:p>
            <a:r>
              <a:rPr lang="en-US" sz="5600" b="1" dirty="0">
                <a:solidFill>
                  <a:schemeClr val="bg1"/>
                </a:solidFill>
                <a:latin typeface="Arial Narrow" panose="020B0606020202030204" pitchFamily="34" charset="0"/>
                <a:cs typeface="Arial" panose="020B0604020202020204" pitchFamily="34" charset="0"/>
              </a:rPr>
              <a:t> </a:t>
            </a:r>
          </a:p>
          <a:p>
            <a:pPr algn="ctr"/>
            <a:endParaRPr lang="en-US" sz="6200" b="1" dirty="0"/>
          </a:p>
          <a:p>
            <a:pPr algn="ctr"/>
            <a:endParaRPr lang="en-US" sz="800" b="1" i="1" dirty="0"/>
          </a:p>
          <a:p>
            <a:pPr algn="ctr"/>
            <a:endParaRPr lang="en-US" sz="800" b="1" i="1" dirty="0"/>
          </a:p>
          <a:p>
            <a:pPr algn="ctr"/>
            <a:endParaRPr lang="en-US" sz="800" b="1" i="1" dirty="0"/>
          </a:p>
          <a:p>
            <a:pPr algn="ctr"/>
            <a:endParaRPr lang="en-US" sz="800" b="1" i="1" dirty="0"/>
          </a:p>
          <a:p>
            <a:pPr algn="ctr"/>
            <a:endParaRPr lang="en-US" sz="800" b="1" i="1" dirty="0"/>
          </a:p>
          <a:p>
            <a:pPr algn="ctr"/>
            <a:endParaRPr lang="en-US" sz="800" b="1" i="1" dirty="0"/>
          </a:p>
          <a:p>
            <a:pPr algn="ctr"/>
            <a:endParaRPr lang="en-US" sz="800" b="1" i="1" dirty="0"/>
          </a:p>
          <a:p>
            <a:pPr algn="ctr"/>
            <a:endParaRPr lang="en-US" sz="800" b="1" i="1" dirty="0"/>
          </a:p>
          <a:p>
            <a:pPr algn="ctr"/>
            <a:endParaRPr lang="en-US" sz="800" b="1" i="1" dirty="0"/>
          </a:p>
          <a:p>
            <a:pPr algn="ctr"/>
            <a:endParaRPr lang="en-US" sz="800" b="1" i="1" dirty="0"/>
          </a:p>
        </p:txBody>
      </p:sp>
      <p:sp>
        <p:nvSpPr>
          <p:cNvPr id="13" name="Rectangle 12"/>
          <p:cNvSpPr/>
          <p:nvPr/>
        </p:nvSpPr>
        <p:spPr>
          <a:xfrm>
            <a:off x="-254000" y="1774565"/>
            <a:ext cx="3369733" cy="88531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Placeholder 1"/>
          <p:cNvSpPr txBox="1">
            <a:spLocks/>
          </p:cNvSpPr>
          <p:nvPr/>
        </p:nvSpPr>
        <p:spPr>
          <a:xfrm>
            <a:off x="477515" y="1842296"/>
            <a:ext cx="2621285" cy="1171835"/>
          </a:xfrm>
          <a:prstGeom prst="rect">
            <a:avLst/>
          </a:prstGeom>
        </p:spPr>
        <p:txBody>
          <a:bodyPr vert="horz" lIns="0" tIns="0" rIns="0" bIns="0" rtlCol="0" anchor="t">
            <a:normAutofit fontScale="32500" lnSpcReduction="20000"/>
          </a:bodyPr>
          <a:lstStyle>
            <a:lvl1pPr marL="0" indent="0" algn="ctr" defTabSz="1300059" rtl="0" eaLnBrk="1" latinLnBrk="0" hangingPunct="1">
              <a:spcBef>
                <a:spcPts val="0"/>
              </a:spcBef>
              <a:buSzTx/>
              <a:buFont typeface="Arial" panose="020B0604020202020204" pitchFamily="34" charset="0"/>
              <a:buNone/>
              <a:defRPr sz="3100" kern="1200">
                <a:solidFill>
                  <a:schemeClr val="tx1"/>
                </a:solidFill>
                <a:latin typeface="+mn-lt"/>
                <a:ea typeface="+mn-ea"/>
                <a:cs typeface="+mn-cs"/>
              </a:defRPr>
            </a:lvl1pPr>
            <a:lvl2pPr marL="0" indent="228425" algn="ctr" defTabSz="1300059" rtl="0" eaLnBrk="1" latinLnBrk="0" hangingPunct="1">
              <a:spcBef>
                <a:spcPts val="0"/>
              </a:spcBef>
              <a:buSzTx/>
              <a:buFont typeface="Arial" panose="020B0604020202020204" pitchFamily="34" charset="0"/>
              <a:buNone/>
              <a:defRPr sz="3100" kern="1200">
                <a:solidFill>
                  <a:schemeClr val="tx1"/>
                </a:solidFill>
                <a:latin typeface="+mn-lt"/>
                <a:ea typeface="+mn-ea"/>
                <a:cs typeface="+mn-cs"/>
              </a:defRPr>
            </a:lvl2pPr>
            <a:lvl3pPr marL="0" indent="456846" algn="ctr" defTabSz="1300059" rtl="0" eaLnBrk="1" latinLnBrk="0" hangingPunct="1">
              <a:spcBef>
                <a:spcPts val="0"/>
              </a:spcBef>
              <a:buSzTx/>
              <a:buFont typeface="Arial" panose="020B0604020202020204" pitchFamily="34" charset="0"/>
              <a:buNone/>
              <a:defRPr sz="3100" kern="1200">
                <a:solidFill>
                  <a:schemeClr val="tx1"/>
                </a:solidFill>
                <a:latin typeface="+mn-lt"/>
                <a:ea typeface="+mn-ea"/>
                <a:cs typeface="+mn-cs"/>
              </a:defRPr>
            </a:lvl3pPr>
            <a:lvl4pPr marL="0" indent="685273" algn="ctr" defTabSz="1300059" rtl="0" eaLnBrk="1" latinLnBrk="0" hangingPunct="1">
              <a:spcBef>
                <a:spcPts val="0"/>
              </a:spcBef>
              <a:buSzTx/>
              <a:buFont typeface="Arial" panose="020B0604020202020204" pitchFamily="34" charset="0"/>
              <a:buNone/>
              <a:defRPr sz="3100" kern="1200">
                <a:solidFill>
                  <a:schemeClr val="tx1"/>
                </a:solidFill>
                <a:latin typeface="+mn-lt"/>
                <a:ea typeface="+mn-ea"/>
                <a:cs typeface="+mn-cs"/>
              </a:defRPr>
            </a:lvl4pPr>
            <a:lvl5pPr marL="0" indent="913697" algn="ctr" defTabSz="1300059" rtl="0" eaLnBrk="1" latinLnBrk="0" hangingPunct="1">
              <a:spcBef>
                <a:spcPts val="0"/>
              </a:spcBef>
              <a:buSzTx/>
              <a:buFont typeface="Arial" panose="020B0604020202020204" pitchFamily="34" charset="0"/>
              <a:buNone/>
              <a:defRPr sz="3100" kern="1200">
                <a:solidFill>
                  <a:schemeClr val="tx1"/>
                </a:solidFill>
                <a:latin typeface="+mn-lt"/>
                <a:ea typeface="+mn-ea"/>
                <a:cs typeface="+mn-cs"/>
              </a:defRPr>
            </a:lvl5pPr>
            <a:lvl6pPr marL="3575169" indent="-325014" algn="l" defTabSz="130005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225197" indent="-325014" algn="l" defTabSz="130005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75229" indent="-325014" algn="l" defTabSz="130005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525256" indent="-325014" algn="l" defTabSz="130005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endParaRPr lang="en-US" dirty="0"/>
          </a:p>
          <a:p>
            <a:r>
              <a:rPr lang="en-US" sz="10500" b="1" dirty="0">
                <a:solidFill>
                  <a:schemeClr val="bg1"/>
                </a:solidFill>
                <a:latin typeface="Arial Narrow" charset="0"/>
                <a:ea typeface="Arial Narrow" charset="0"/>
                <a:cs typeface="Arial Narrow" charset="0"/>
              </a:rPr>
              <a:t>$</a:t>
            </a:r>
            <a:r>
              <a:rPr lang="en-US" sz="12300" b="1" dirty="0">
                <a:solidFill>
                  <a:schemeClr val="bg1"/>
                </a:solidFill>
                <a:latin typeface="Arial Narrow" charset="0"/>
                <a:ea typeface="Arial Narrow" charset="0"/>
                <a:cs typeface="Arial Narrow" charset="0"/>
              </a:rPr>
              <a:t>218 billion</a:t>
            </a:r>
            <a:endParaRPr lang="en-US" sz="5600" b="1" dirty="0">
              <a:solidFill>
                <a:schemeClr val="bg1"/>
              </a:solidFill>
              <a:latin typeface="Arial Narrow" panose="020B0606020202030204" pitchFamily="34" charset="0"/>
              <a:cs typeface="Arial" panose="020B0604020202020204" pitchFamily="34" charset="0"/>
            </a:endParaRPr>
          </a:p>
          <a:p>
            <a:endParaRPr lang="en-US" sz="6200" b="1" dirty="0"/>
          </a:p>
          <a:p>
            <a:endParaRPr lang="en-US" sz="800" b="1" i="1" dirty="0"/>
          </a:p>
          <a:p>
            <a:endParaRPr lang="en-US" sz="800" b="1" i="1" dirty="0"/>
          </a:p>
          <a:p>
            <a:endParaRPr lang="en-US" sz="800" b="1" i="1" dirty="0"/>
          </a:p>
          <a:p>
            <a:endParaRPr lang="en-US" sz="800" b="1" i="1" dirty="0"/>
          </a:p>
          <a:p>
            <a:endParaRPr lang="en-US" sz="800" b="1" i="1" dirty="0"/>
          </a:p>
          <a:p>
            <a:endParaRPr lang="en-US" sz="800" b="1" i="1" dirty="0"/>
          </a:p>
          <a:p>
            <a:endParaRPr lang="en-US" sz="800" b="1" i="1" dirty="0"/>
          </a:p>
          <a:p>
            <a:endParaRPr lang="en-US" sz="800" b="1" i="1" dirty="0"/>
          </a:p>
          <a:p>
            <a:endParaRPr lang="en-US" sz="800" b="1" i="1" dirty="0"/>
          </a:p>
          <a:p>
            <a:endParaRPr lang="en-US" sz="800" b="1" i="1" dirty="0"/>
          </a:p>
        </p:txBody>
      </p:sp>
      <p:sp>
        <p:nvSpPr>
          <p:cNvPr id="14" name="Rectangle 13"/>
          <p:cNvSpPr/>
          <p:nvPr/>
        </p:nvSpPr>
        <p:spPr>
          <a:xfrm>
            <a:off x="5774267" y="4995845"/>
            <a:ext cx="3369733" cy="140608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858970" y="5044385"/>
            <a:ext cx="3285030" cy="1357549"/>
          </a:xfrm>
          <a:prstGeom prst="rect">
            <a:avLst/>
          </a:prstGeom>
          <a:noFill/>
        </p:spPr>
        <p:txBody>
          <a:bodyPr wrap="square" lIns="64261" tIns="32130" rIns="64261" bIns="32130" rtlCol="0">
            <a:spAutoFit/>
          </a:bodyPr>
          <a:lstStyle/>
          <a:p>
            <a:r>
              <a:rPr lang="en-US" sz="2800" dirty="0">
                <a:solidFill>
                  <a:schemeClr val="bg1"/>
                </a:solidFill>
              </a:rPr>
              <a:t>Is the value of what we waste every year in America.</a:t>
            </a:r>
          </a:p>
        </p:txBody>
      </p:sp>
    </p:spTree>
    <p:extLst>
      <p:ext uri="{BB962C8B-B14F-4D97-AF65-F5344CB8AC3E}">
        <p14:creationId xmlns:p14="http://schemas.microsoft.com/office/powerpoint/2010/main" val="88069718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9935" t="28041" r="69583" b="6597"/>
          <a:stretch/>
        </p:blipFill>
        <p:spPr>
          <a:xfrm>
            <a:off x="991193" y="3528189"/>
            <a:ext cx="1387611" cy="2940907"/>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0265" t="28960" r="45890" b="5907"/>
          <a:stretch/>
        </p:blipFill>
        <p:spPr>
          <a:xfrm>
            <a:off x="2810140" y="4883062"/>
            <a:ext cx="874275" cy="1586024"/>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75230" t="30604" r="1461" b="9743"/>
          <a:stretch/>
        </p:blipFill>
        <p:spPr>
          <a:xfrm>
            <a:off x="6361111" y="2795282"/>
            <a:ext cx="2270330" cy="3673804"/>
          </a:xfrm>
          <a:prstGeom prst="rect">
            <a:avLst/>
          </a:prstGeom>
        </p:spPr>
      </p:pic>
      <p:sp>
        <p:nvSpPr>
          <p:cNvPr id="11" name="TextBox 10"/>
          <p:cNvSpPr txBox="1"/>
          <p:nvPr/>
        </p:nvSpPr>
        <p:spPr>
          <a:xfrm>
            <a:off x="709359" y="3057258"/>
            <a:ext cx="1803021" cy="411170"/>
          </a:xfrm>
          <a:prstGeom prst="rect">
            <a:avLst/>
          </a:prstGeom>
          <a:noFill/>
        </p:spPr>
        <p:txBody>
          <a:bodyPr wrap="square" lIns="64261" tIns="32130" rIns="64261" bIns="32130" rtlCol="0">
            <a:spAutoFit/>
          </a:bodyPr>
          <a:lstStyle/>
          <a:p>
            <a:r>
              <a:rPr lang="en-US" sz="2200" b="1" i="1" dirty="0">
                <a:solidFill>
                  <a:srgbClr val="002060"/>
                </a:solidFill>
                <a:latin typeface="Arial" charset="0"/>
                <a:ea typeface="Arial" charset="0"/>
                <a:cs typeface="Arial" charset="0"/>
              </a:rPr>
              <a:t>Producers</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54945" t="25738" r="21211" b="10050"/>
          <a:stretch/>
        </p:blipFill>
        <p:spPr>
          <a:xfrm>
            <a:off x="4207173" y="2780252"/>
            <a:ext cx="2162718" cy="3747817"/>
          </a:xfrm>
          <a:prstGeom prst="flowChartOnlineStorage">
            <a:avLst/>
          </a:prstGeom>
        </p:spPr>
      </p:pic>
      <p:sp>
        <p:nvSpPr>
          <p:cNvPr id="12" name="TextBox 11"/>
          <p:cNvSpPr txBox="1"/>
          <p:nvPr/>
        </p:nvSpPr>
        <p:spPr>
          <a:xfrm>
            <a:off x="2300319" y="4448567"/>
            <a:ext cx="2059263" cy="411170"/>
          </a:xfrm>
          <a:prstGeom prst="rect">
            <a:avLst/>
          </a:prstGeom>
          <a:noFill/>
        </p:spPr>
        <p:txBody>
          <a:bodyPr wrap="square" lIns="64261" tIns="32130" rIns="64261" bIns="32130" rtlCol="0">
            <a:spAutoFit/>
          </a:bodyPr>
          <a:lstStyle/>
          <a:p>
            <a:r>
              <a:rPr lang="en-US" sz="2200" b="1" i="1" dirty="0">
                <a:solidFill>
                  <a:srgbClr val="002060"/>
                </a:solidFill>
                <a:latin typeface="Arial" charset="0"/>
                <a:ea typeface="Arial" charset="0"/>
                <a:cs typeface="Arial" charset="0"/>
              </a:rPr>
              <a:t>Processors</a:t>
            </a:r>
          </a:p>
        </p:txBody>
      </p:sp>
      <p:sp>
        <p:nvSpPr>
          <p:cNvPr id="13" name="TextBox 12"/>
          <p:cNvSpPr txBox="1"/>
          <p:nvPr/>
        </p:nvSpPr>
        <p:spPr>
          <a:xfrm>
            <a:off x="3832372" y="1691615"/>
            <a:ext cx="2250281" cy="1080550"/>
          </a:xfrm>
          <a:prstGeom prst="rect">
            <a:avLst/>
          </a:prstGeom>
          <a:noFill/>
        </p:spPr>
        <p:txBody>
          <a:bodyPr wrap="square" lIns="64261" tIns="32130" rIns="64261" bIns="32130" rtlCol="0">
            <a:spAutoFit/>
          </a:bodyPr>
          <a:lstStyle/>
          <a:p>
            <a:r>
              <a:rPr lang="en-US" sz="2200" b="1" i="1" dirty="0">
                <a:solidFill>
                  <a:srgbClr val="002060"/>
                </a:solidFill>
                <a:latin typeface="Arial" charset="0"/>
                <a:ea typeface="Arial" charset="0"/>
                <a:cs typeface="Arial" charset="0"/>
              </a:rPr>
              <a:t>Grocery, </a:t>
            </a:r>
          </a:p>
          <a:p>
            <a:r>
              <a:rPr lang="en-US" sz="2200" b="1" i="1" dirty="0">
                <a:solidFill>
                  <a:srgbClr val="002060"/>
                </a:solidFill>
                <a:latin typeface="Arial" charset="0"/>
                <a:ea typeface="Arial" charset="0"/>
                <a:cs typeface="Arial" charset="0"/>
              </a:rPr>
              <a:t>Restaurants, Foodservice</a:t>
            </a:r>
          </a:p>
        </p:txBody>
      </p:sp>
      <p:sp>
        <p:nvSpPr>
          <p:cNvPr id="14" name="TextBox 13"/>
          <p:cNvSpPr txBox="1"/>
          <p:nvPr/>
        </p:nvSpPr>
        <p:spPr>
          <a:xfrm>
            <a:off x="6377882" y="1691616"/>
            <a:ext cx="1803021" cy="411170"/>
          </a:xfrm>
          <a:prstGeom prst="rect">
            <a:avLst/>
          </a:prstGeom>
          <a:noFill/>
        </p:spPr>
        <p:txBody>
          <a:bodyPr wrap="square" lIns="64261" tIns="32130" rIns="64261" bIns="32130" rtlCol="0">
            <a:spAutoFit/>
          </a:bodyPr>
          <a:lstStyle/>
          <a:p>
            <a:r>
              <a:rPr lang="en-US" sz="2200" b="1" i="1" dirty="0">
                <a:solidFill>
                  <a:srgbClr val="002060"/>
                </a:solidFill>
                <a:latin typeface="Arial" charset="0"/>
                <a:ea typeface="Arial" charset="0"/>
                <a:cs typeface="Arial" charset="0"/>
              </a:rPr>
              <a:t>Consumers</a:t>
            </a:r>
          </a:p>
        </p:txBody>
      </p:sp>
      <p:sp>
        <p:nvSpPr>
          <p:cNvPr id="17" name="Oval 16"/>
          <p:cNvSpPr/>
          <p:nvPr/>
        </p:nvSpPr>
        <p:spPr>
          <a:xfrm>
            <a:off x="939647" y="3958904"/>
            <a:ext cx="1340465" cy="469304"/>
          </a:xfrm>
          <a:prstGeom prst="ellipse">
            <a:avLst/>
          </a:prstGeom>
          <a:solidFill>
            <a:srgbClr val="00B0F0">
              <a:alpha val="50196"/>
            </a:srgbClr>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699" tIns="35699" rIns="35699" bIns="35699" numCol="1" spcCol="26775" rtlCol="0" anchor="ctr">
            <a:spAutoFit/>
          </a:bodyPr>
          <a:lstStyle/>
          <a:p>
            <a:pPr defTabSz="410562" latinLnBrk="1" hangingPunct="0"/>
            <a:endParaRPr lang="en-US" sz="1700" dirty="0">
              <a:solidFill>
                <a:srgbClr val="FFFFFF"/>
              </a:solidFill>
            </a:endParaRPr>
          </a:p>
        </p:txBody>
      </p:sp>
      <p:sp>
        <p:nvSpPr>
          <p:cNvPr id="18" name="Oval 17"/>
          <p:cNvSpPr/>
          <p:nvPr/>
        </p:nvSpPr>
        <p:spPr>
          <a:xfrm>
            <a:off x="2810132" y="5014175"/>
            <a:ext cx="832938" cy="469304"/>
          </a:xfrm>
          <a:prstGeom prst="ellipse">
            <a:avLst/>
          </a:prstGeom>
          <a:solidFill>
            <a:srgbClr val="00B0F0">
              <a:alpha val="50196"/>
            </a:srgbClr>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699" tIns="35699" rIns="35699" bIns="35699" numCol="1" spcCol="26775" rtlCol="0" anchor="ctr">
            <a:spAutoFit/>
          </a:bodyPr>
          <a:lstStyle/>
          <a:p>
            <a:pPr defTabSz="410562" latinLnBrk="1" hangingPunct="0"/>
            <a:endParaRPr lang="en-US" sz="1700" dirty="0">
              <a:solidFill>
                <a:srgbClr val="FFFFFF"/>
              </a:solidFill>
            </a:endParaRPr>
          </a:p>
        </p:txBody>
      </p:sp>
      <p:grpSp>
        <p:nvGrpSpPr>
          <p:cNvPr id="2" name="Group 2"/>
          <p:cNvGrpSpPr/>
          <p:nvPr/>
        </p:nvGrpSpPr>
        <p:grpSpPr>
          <a:xfrm>
            <a:off x="4075742" y="3020901"/>
            <a:ext cx="1847774" cy="1169551"/>
            <a:chOff x="5545177" y="3648897"/>
            <a:chExt cx="2627945" cy="1663361"/>
          </a:xfrm>
        </p:grpSpPr>
        <p:sp>
          <p:nvSpPr>
            <p:cNvPr id="15" name="Oval 14"/>
            <p:cNvSpPr/>
            <p:nvPr/>
          </p:nvSpPr>
          <p:spPr>
            <a:xfrm>
              <a:off x="5545177" y="4156588"/>
              <a:ext cx="2627945" cy="728372"/>
            </a:xfrm>
            <a:prstGeom prst="ellipse">
              <a:avLst/>
            </a:prstGeom>
            <a:solidFill>
              <a:srgbClr val="00B0F0">
                <a:alpha val="50196"/>
              </a:srgbClr>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10562" latinLnBrk="1" hangingPunct="0"/>
              <a:endParaRPr lang="en-US" sz="1700" dirty="0">
                <a:solidFill>
                  <a:srgbClr val="FFFFFF"/>
                </a:solidFill>
              </a:endParaRPr>
            </a:p>
          </p:txBody>
        </p:sp>
        <p:sp>
          <p:nvSpPr>
            <p:cNvPr id="19" name="TextBox 18"/>
            <p:cNvSpPr txBox="1"/>
            <p:nvPr/>
          </p:nvSpPr>
          <p:spPr>
            <a:xfrm>
              <a:off x="5606010" y="3648897"/>
              <a:ext cx="2567112" cy="1663361"/>
            </a:xfrm>
            <a:prstGeom prst="rect">
              <a:avLst/>
            </a:prstGeom>
            <a:noFill/>
          </p:spPr>
          <p:txBody>
            <a:bodyPr wrap="square" rtlCol="0">
              <a:spAutoFit/>
            </a:bodyPr>
            <a:lstStyle/>
            <a:p>
              <a:r>
                <a:rPr lang="en-US" sz="7000" b="1" i="1" dirty="0">
                  <a:solidFill>
                    <a:prstClr val="white"/>
                  </a:solidFill>
                  <a:latin typeface="Arial" charset="0"/>
                  <a:ea typeface="Arial" charset="0"/>
                  <a:cs typeface="Arial" charset="0"/>
                </a:rPr>
                <a:t>40</a:t>
              </a:r>
              <a:r>
                <a:rPr lang="en-US" sz="4200" b="1" i="1" dirty="0">
                  <a:solidFill>
                    <a:prstClr val="white"/>
                  </a:solidFill>
                  <a:latin typeface="Arial" charset="0"/>
                  <a:ea typeface="Arial" charset="0"/>
                  <a:cs typeface="Arial" charset="0"/>
                </a:rPr>
                <a:t>%</a:t>
              </a:r>
            </a:p>
          </p:txBody>
        </p:sp>
      </p:grpSp>
      <p:grpSp>
        <p:nvGrpSpPr>
          <p:cNvPr id="3" name="Group 1"/>
          <p:cNvGrpSpPr/>
          <p:nvPr/>
        </p:nvGrpSpPr>
        <p:grpSpPr>
          <a:xfrm>
            <a:off x="6082654" y="2625185"/>
            <a:ext cx="2489846" cy="1200329"/>
            <a:chOff x="8610144" y="4622498"/>
            <a:chExt cx="3541115" cy="1707135"/>
          </a:xfrm>
        </p:grpSpPr>
        <p:sp>
          <p:nvSpPr>
            <p:cNvPr id="16" name="Oval 15"/>
            <p:cNvSpPr/>
            <p:nvPr/>
          </p:nvSpPr>
          <p:spPr>
            <a:xfrm>
              <a:off x="8912966" y="5205996"/>
              <a:ext cx="2798388" cy="728373"/>
            </a:xfrm>
            <a:prstGeom prst="ellipse">
              <a:avLst/>
            </a:prstGeom>
            <a:solidFill>
              <a:srgbClr val="00B0F0">
                <a:alpha val="50196"/>
              </a:srgbClr>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10562" latinLnBrk="1" hangingPunct="0"/>
              <a:endParaRPr lang="en-US" sz="1700" dirty="0">
                <a:solidFill>
                  <a:srgbClr val="FFFFFF"/>
                </a:solidFill>
              </a:endParaRPr>
            </a:p>
          </p:txBody>
        </p:sp>
        <p:sp>
          <p:nvSpPr>
            <p:cNvPr id="21" name="TextBox 20"/>
            <p:cNvSpPr txBox="1"/>
            <p:nvPr/>
          </p:nvSpPr>
          <p:spPr>
            <a:xfrm>
              <a:off x="8610144" y="4622498"/>
              <a:ext cx="3541115" cy="1707135"/>
            </a:xfrm>
            <a:prstGeom prst="rect">
              <a:avLst/>
            </a:prstGeom>
            <a:noFill/>
          </p:spPr>
          <p:txBody>
            <a:bodyPr wrap="square" rtlCol="0">
              <a:spAutoFit/>
            </a:bodyPr>
            <a:lstStyle/>
            <a:p>
              <a:r>
                <a:rPr lang="en-US" sz="7200" b="1" i="1" dirty="0">
                  <a:solidFill>
                    <a:prstClr val="white"/>
                  </a:solidFill>
                  <a:latin typeface="Arial" charset="0"/>
                  <a:ea typeface="Arial" charset="0"/>
                  <a:cs typeface="Arial" charset="0"/>
                </a:rPr>
                <a:t>43</a:t>
              </a:r>
              <a:r>
                <a:rPr lang="en-US" sz="4200" b="1" i="1" dirty="0">
                  <a:solidFill>
                    <a:prstClr val="white"/>
                  </a:solidFill>
                  <a:latin typeface="Arial" charset="0"/>
                  <a:ea typeface="Arial" charset="0"/>
                  <a:cs typeface="Arial" charset="0"/>
                </a:rPr>
                <a:t>%</a:t>
              </a:r>
            </a:p>
          </p:txBody>
        </p:sp>
      </p:grpSp>
      <p:sp>
        <p:nvSpPr>
          <p:cNvPr id="22" name="TextBox 21"/>
          <p:cNvSpPr txBox="1"/>
          <p:nvPr/>
        </p:nvSpPr>
        <p:spPr>
          <a:xfrm>
            <a:off x="837039" y="3701634"/>
            <a:ext cx="1675332" cy="854798"/>
          </a:xfrm>
          <a:prstGeom prst="rect">
            <a:avLst/>
          </a:prstGeom>
          <a:noFill/>
        </p:spPr>
        <p:txBody>
          <a:bodyPr wrap="square" lIns="64261" tIns="32130" rIns="64261" bIns="32130" rtlCol="0">
            <a:spAutoFit/>
          </a:bodyPr>
          <a:lstStyle/>
          <a:p>
            <a:r>
              <a:rPr lang="en-US" sz="5100" b="1" i="1" dirty="0">
                <a:solidFill>
                  <a:prstClr val="white"/>
                </a:solidFill>
                <a:latin typeface="Arial" charset="0"/>
                <a:ea typeface="Arial" charset="0"/>
                <a:cs typeface="Arial" charset="0"/>
              </a:rPr>
              <a:t>16</a:t>
            </a:r>
            <a:r>
              <a:rPr lang="en-US" sz="3100" b="1" i="1" dirty="0">
                <a:solidFill>
                  <a:prstClr val="white"/>
                </a:solidFill>
                <a:latin typeface="Arial" charset="0"/>
                <a:ea typeface="Arial" charset="0"/>
                <a:cs typeface="Arial" charset="0"/>
              </a:rPr>
              <a:t>%</a:t>
            </a:r>
          </a:p>
        </p:txBody>
      </p:sp>
      <p:sp>
        <p:nvSpPr>
          <p:cNvPr id="23" name="TextBox 22"/>
          <p:cNvSpPr txBox="1"/>
          <p:nvPr/>
        </p:nvSpPr>
        <p:spPr>
          <a:xfrm>
            <a:off x="2852729" y="4904339"/>
            <a:ext cx="669819" cy="541941"/>
          </a:xfrm>
          <a:prstGeom prst="rect">
            <a:avLst/>
          </a:prstGeom>
          <a:noFill/>
        </p:spPr>
        <p:txBody>
          <a:bodyPr wrap="square" lIns="64261" tIns="32130" rIns="64261" bIns="32130" rtlCol="0">
            <a:spAutoFit/>
          </a:bodyPr>
          <a:lstStyle/>
          <a:p>
            <a:r>
              <a:rPr lang="en-US" sz="3100" b="1" i="1" dirty="0">
                <a:solidFill>
                  <a:prstClr val="white"/>
                </a:solidFill>
                <a:latin typeface="Arial" charset="0"/>
                <a:ea typeface="Arial" charset="0"/>
                <a:cs typeface="Arial" charset="0"/>
              </a:rPr>
              <a:t>2</a:t>
            </a:r>
            <a:r>
              <a:rPr lang="en-US" sz="2200" b="1" i="1" dirty="0">
                <a:solidFill>
                  <a:prstClr val="white"/>
                </a:solidFill>
                <a:latin typeface="Arial" charset="0"/>
                <a:ea typeface="Arial" charset="0"/>
                <a:cs typeface="Arial" charset="0"/>
              </a:rPr>
              <a:t>%</a:t>
            </a:r>
          </a:p>
        </p:txBody>
      </p:sp>
      <p:sp>
        <p:nvSpPr>
          <p:cNvPr id="20" name="Rectangle 19"/>
          <p:cNvSpPr/>
          <p:nvPr/>
        </p:nvSpPr>
        <p:spPr>
          <a:xfrm>
            <a:off x="906337" y="304675"/>
            <a:ext cx="6906490" cy="1018995"/>
          </a:xfrm>
          <a:prstGeom prst="rect">
            <a:avLst/>
          </a:prstGeom>
        </p:spPr>
        <p:txBody>
          <a:bodyPr wrap="square" lIns="64261" tIns="32130" rIns="64261" bIns="32130">
            <a:spAutoFit/>
          </a:bodyPr>
          <a:lstStyle/>
          <a:p>
            <a:pPr algn="l"/>
            <a:r>
              <a:rPr lang="en-US" sz="3400" b="1" dirty="0">
                <a:solidFill>
                  <a:srgbClr val="000090"/>
                </a:solidFill>
                <a:latin typeface="Arial" panose="020B0604020202020204" pitchFamily="34" charset="0"/>
                <a:ea typeface="Arial Narrow" charset="0"/>
                <a:cs typeface="Arial" panose="020B0604020202020204" pitchFamily="34" charset="0"/>
              </a:rPr>
              <a:t>Where does food waste occur?</a:t>
            </a:r>
          </a:p>
          <a:p>
            <a:pPr algn="l"/>
            <a:r>
              <a:rPr lang="en-US" sz="2800" b="1" i="1" dirty="0">
                <a:solidFill>
                  <a:srgbClr val="000090"/>
                </a:solidFill>
                <a:latin typeface="Arial" panose="020B0604020202020204" pitchFamily="34" charset="0"/>
                <a:ea typeface="Arial Narrow" charset="0"/>
                <a:cs typeface="Arial" panose="020B0604020202020204" pitchFamily="34" charset="0"/>
              </a:rPr>
              <a:t> - </a:t>
            </a:r>
            <a:r>
              <a:rPr lang="en-US" sz="2800" b="1" i="1" dirty="0">
                <a:solidFill>
                  <a:srgbClr val="FF0000"/>
                </a:solidFill>
                <a:latin typeface="Arial" panose="020B0604020202020204" pitchFamily="34" charset="0"/>
                <a:ea typeface="Arial Narrow" charset="0"/>
                <a:cs typeface="Arial" panose="020B0604020202020204" pitchFamily="34" charset="0"/>
              </a:rPr>
              <a:t>Consumers</a:t>
            </a:r>
            <a:r>
              <a:rPr lang="en-US" sz="2800" b="1" i="1" dirty="0">
                <a:solidFill>
                  <a:srgbClr val="000090"/>
                </a:solidFill>
                <a:latin typeface="Arial" panose="020B0604020202020204" pitchFamily="34" charset="0"/>
                <a:ea typeface="Arial Narrow" charset="0"/>
                <a:cs typeface="Arial" panose="020B0604020202020204" pitchFamily="34" charset="0"/>
              </a:rPr>
              <a:t> are largest source </a:t>
            </a:r>
          </a:p>
        </p:txBody>
      </p:sp>
    </p:spTree>
    <p:extLst>
      <p:ext uri="{BB962C8B-B14F-4D97-AF65-F5344CB8AC3E}">
        <p14:creationId xmlns:p14="http://schemas.microsoft.com/office/powerpoint/2010/main" val="2660023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Consumer Waste </a:t>
            </a:r>
          </a:p>
        </p:txBody>
      </p:sp>
      <p:sp>
        <p:nvSpPr>
          <p:cNvPr id="3" name="Content Placeholder 2"/>
          <p:cNvSpPr>
            <a:spLocks noGrp="1"/>
          </p:cNvSpPr>
          <p:nvPr>
            <p:ph idx="1"/>
          </p:nvPr>
        </p:nvSpPr>
        <p:spPr/>
        <p:txBody>
          <a:bodyPr/>
          <a:lstStyle/>
          <a:p>
            <a:r>
              <a:rPr lang="en-US" dirty="0">
                <a:hlinkClick r:id="rId2"/>
              </a:rPr>
              <a:t>The Life and Times of Strawberry</a:t>
            </a:r>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0925" y="469590"/>
            <a:ext cx="8236614" cy="642730"/>
          </a:xfrm>
          <a:prstGeom prst="rect">
            <a:avLst/>
          </a:prstGeom>
        </p:spPr>
        <p:txBody>
          <a:bodyPr wrap="square" lIns="57394" tIns="28697" rIns="57394" bIns="28697">
            <a:spAutoFit/>
          </a:bodyPr>
          <a:lstStyle/>
          <a:p>
            <a:r>
              <a:rPr lang="en-US" sz="3800" b="1" dirty="0">
                <a:latin typeface="Arial Narrow" charset="0"/>
                <a:ea typeface="Arial Narrow" charset="0"/>
                <a:cs typeface="Arial Narrow" charset="0"/>
              </a:rPr>
              <a:t>What gets wasted?</a:t>
            </a:r>
          </a:p>
        </p:txBody>
      </p:sp>
      <p:sp>
        <p:nvSpPr>
          <p:cNvPr id="21" name="TextBox 20"/>
          <p:cNvSpPr txBox="1"/>
          <p:nvPr/>
        </p:nvSpPr>
        <p:spPr>
          <a:xfrm>
            <a:off x="6250439" y="1740420"/>
            <a:ext cx="1805001" cy="827396"/>
          </a:xfrm>
          <a:prstGeom prst="rect">
            <a:avLst/>
          </a:prstGeom>
          <a:noFill/>
        </p:spPr>
        <p:txBody>
          <a:bodyPr wrap="square" lIns="57394" tIns="28697" rIns="57394" bIns="28697" rtlCol="0">
            <a:spAutoFit/>
          </a:bodyPr>
          <a:lstStyle/>
          <a:p>
            <a:r>
              <a:rPr lang="en-US" sz="5000" b="1" i="1" dirty="0">
                <a:solidFill>
                  <a:schemeClr val="bg1"/>
                </a:solidFill>
                <a:latin typeface="Arial" charset="0"/>
                <a:ea typeface="Arial" charset="0"/>
                <a:cs typeface="Arial" charset="0"/>
              </a:rPr>
              <a:t>2</a:t>
            </a:r>
            <a:r>
              <a:rPr lang="en-US" b="1" i="1" dirty="0">
                <a:solidFill>
                  <a:schemeClr val="bg1"/>
                </a:solidFill>
                <a:latin typeface="Arial" charset="0"/>
                <a:ea typeface="Arial" charset="0"/>
                <a:cs typeface="Arial" charset="0"/>
              </a:rPr>
              <a:t>%</a:t>
            </a:r>
          </a:p>
        </p:txBody>
      </p:sp>
      <p:pic>
        <p:nvPicPr>
          <p:cNvPr id="2" name="Picture 2" descr="C:\Users\scaballero\Desktop\untitled-infographic (1).jpeg"/>
          <p:cNvPicPr>
            <a:picLocks noChangeAspect="1" noChangeArrowheads="1"/>
          </p:cNvPicPr>
          <p:nvPr/>
        </p:nvPicPr>
        <p:blipFill rotWithShape="1">
          <a:blip r:embed="rId3">
            <a:extLst>
              <a:ext uri="{28A0092B-C50C-407E-A947-70E740481C1C}">
                <a14:useLocalDpi xmlns:a14="http://schemas.microsoft.com/office/drawing/2010/main" val="0"/>
              </a:ext>
            </a:extLst>
          </a:blip>
          <a:srcRect l="7987" t="46893" r="19551" b="26554"/>
          <a:stretch/>
        </p:blipFill>
        <p:spPr bwMode="auto">
          <a:xfrm>
            <a:off x="350336" y="1471339"/>
            <a:ext cx="8467786" cy="4760507"/>
          </a:xfrm>
          <a:prstGeom prst="rect">
            <a:avLst/>
          </a:prstGeom>
          <a:noFill/>
          <a:extLst>
            <a:ext uri="{909E8E84-426E-40DD-AFC4-6F175D3DCCD1}">
              <a14:hiddenFill xmlns:a14="http://schemas.microsoft.com/office/drawing/2010/main">
                <a:solidFill>
                  <a:srgbClr val="FFFFFF"/>
                </a:solidFill>
              </a14:hiddenFill>
            </a:ext>
          </a:extLst>
        </p:spPr>
      </p:pic>
      <p:sp>
        <p:nvSpPr>
          <p:cNvPr id="28" name="Oval 4"/>
          <p:cNvSpPr/>
          <p:nvPr/>
        </p:nvSpPr>
        <p:spPr>
          <a:xfrm>
            <a:off x="572898" y="1677227"/>
            <a:ext cx="1269385" cy="43549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21026" tIns="31885" rIns="121026" bIns="31885" numCol="1" spcCol="797" anchor="ctr" anchorCtr="0">
            <a:noAutofit/>
          </a:bodyPr>
          <a:lstStyle/>
          <a:p>
            <a:pPr defTabSz="1115993">
              <a:lnSpc>
                <a:spcPct val="90000"/>
              </a:lnSpc>
              <a:spcAft>
                <a:spcPct val="35000"/>
              </a:spcAft>
            </a:pPr>
            <a:r>
              <a:rPr lang="en-US" sz="3400" dirty="0">
                <a:solidFill>
                  <a:schemeClr val="bg1"/>
                </a:solidFill>
                <a:latin typeface="Arial Narrow" panose="020B0606020202030204" pitchFamily="34" charset="0"/>
              </a:rPr>
              <a:t>Milk</a:t>
            </a:r>
          </a:p>
        </p:txBody>
      </p:sp>
      <p:pic>
        <p:nvPicPr>
          <p:cNvPr id="1027" name="Picture 3" descr="C:\Users\scaballero\Desktop\a1fe9013132837.5627100b97093.png"/>
          <p:cNvPicPr>
            <a:picLocks noChangeAspect="1" noChangeArrowheads="1"/>
          </p:cNvPicPr>
          <p:nvPr/>
        </p:nvPicPr>
        <p:blipFill rotWithShape="1">
          <a:blip r:embed="rId4">
            <a:extLst>
              <a:ext uri="{28A0092B-C50C-407E-A947-70E740481C1C}">
                <a14:useLocalDpi xmlns:a14="http://schemas.microsoft.com/office/drawing/2010/main" val="0"/>
              </a:ext>
            </a:extLst>
          </a:blip>
          <a:srcRect r="56761"/>
          <a:stretch/>
        </p:blipFill>
        <p:spPr bwMode="auto">
          <a:xfrm>
            <a:off x="2089550" y="1626022"/>
            <a:ext cx="606305" cy="560884"/>
          </a:xfrm>
          <a:prstGeom prst="rect">
            <a:avLst/>
          </a:prstGeom>
          <a:noFill/>
          <a:extLst>
            <a:ext uri="{909E8E84-426E-40DD-AFC4-6F175D3DCCD1}">
              <a14:hiddenFill xmlns:a14="http://schemas.microsoft.com/office/drawing/2010/main">
                <a:solidFill>
                  <a:srgbClr val="FFFFFF"/>
                </a:solidFill>
              </a14:hiddenFill>
            </a:ext>
          </a:extLst>
        </p:spPr>
      </p:pic>
      <p:sp>
        <p:nvSpPr>
          <p:cNvPr id="29" name="Oval 4"/>
          <p:cNvSpPr/>
          <p:nvPr/>
        </p:nvSpPr>
        <p:spPr>
          <a:xfrm>
            <a:off x="572455" y="2670963"/>
            <a:ext cx="1517094" cy="43549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21026" tIns="31885" rIns="121026" bIns="31885" numCol="1" spcCol="797" anchor="ctr" anchorCtr="0">
            <a:noAutofit/>
          </a:bodyPr>
          <a:lstStyle/>
          <a:p>
            <a:pPr defTabSz="1115993">
              <a:lnSpc>
                <a:spcPct val="90000"/>
              </a:lnSpc>
              <a:spcAft>
                <a:spcPct val="35000"/>
              </a:spcAft>
            </a:pPr>
            <a:r>
              <a:rPr lang="en-US" sz="3400" dirty="0">
                <a:solidFill>
                  <a:schemeClr val="bg1"/>
                </a:solidFill>
                <a:latin typeface="Arial Narrow" panose="020B0606020202030204" pitchFamily="34" charset="0"/>
              </a:rPr>
              <a:t>Meat</a:t>
            </a:r>
          </a:p>
        </p:txBody>
      </p:sp>
      <p:pic>
        <p:nvPicPr>
          <p:cNvPr id="1028" name="Picture 4" descr="C:\Users\scaballero\Desktop\5b884513132837.56270ea6be6ba.png"/>
          <p:cNvPicPr>
            <a:picLocks noChangeAspect="1" noChangeArrowheads="1"/>
          </p:cNvPicPr>
          <p:nvPr/>
        </p:nvPicPr>
        <p:blipFill rotWithShape="1">
          <a:blip r:embed="rId5">
            <a:extLst>
              <a:ext uri="{28A0092B-C50C-407E-A947-70E740481C1C}">
                <a14:useLocalDpi xmlns:a14="http://schemas.microsoft.com/office/drawing/2010/main" val="0"/>
              </a:ext>
            </a:extLst>
          </a:blip>
          <a:srcRect r="50000"/>
          <a:stretch/>
        </p:blipFill>
        <p:spPr bwMode="auto">
          <a:xfrm>
            <a:off x="2194434" y="2586771"/>
            <a:ext cx="774477" cy="619581"/>
          </a:xfrm>
          <a:prstGeom prst="rect">
            <a:avLst/>
          </a:prstGeom>
          <a:noFill/>
          <a:extLst>
            <a:ext uri="{909E8E84-426E-40DD-AFC4-6F175D3DCCD1}">
              <a14:hiddenFill xmlns:a14="http://schemas.microsoft.com/office/drawing/2010/main">
                <a:solidFill>
                  <a:srgbClr val="FFFFFF"/>
                </a:solidFill>
              </a14:hiddenFill>
            </a:ext>
          </a:extLst>
        </p:spPr>
      </p:pic>
      <p:sp>
        <p:nvSpPr>
          <p:cNvPr id="30" name="Oval 4"/>
          <p:cNvSpPr/>
          <p:nvPr/>
        </p:nvSpPr>
        <p:spPr>
          <a:xfrm>
            <a:off x="568331" y="3633847"/>
            <a:ext cx="1694314" cy="43549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21026" tIns="31885" rIns="121026" bIns="31885" numCol="1" spcCol="797" anchor="ctr" anchorCtr="0">
            <a:noAutofit/>
          </a:bodyPr>
          <a:lstStyle/>
          <a:p>
            <a:pPr defTabSz="1115993">
              <a:lnSpc>
                <a:spcPct val="90000"/>
              </a:lnSpc>
              <a:spcAft>
                <a:spcPct val="35000"/>
              </a:spcAft>
            </a:pPr>
            <a:r>
              <a:rPr lang="en-US" sz="3400" dirty="0">
                <a:solidFill>
                  <a:schemeClr val="bg1"/>
                </a:solidFill>
                <a:latin typeface="Arial Narrow" panose="020B0606020202030204" pitchFamily="34" charset="0"/>
              </a:rPr>
              <a:t>Grains</a:t>
            </a:r>
          </a:p>
        </p:txBody>
      </p:sp>
      <p:sp>
        <p:nvSpPr>
          <p:cNvPr id="31" name="Oval 4"/>
          <p:cNvSpPr/>
          <p:nvPr/>
        </p:nvSpPr>
        <p:spPr>
          <a:xfrm>
            <a:off x="580697" y="4608018"/>
            <a:ext cx="3227475" cy="43549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21026" tIns="31885" rIns="121026" bIns="31885" numCol="1" spcCol="797" anchor="ctr" anchorCtr="0">
            <a:noAutofit/>
          </a:bodyPr>
          <a:lstStyle/>
          <a:p>
            <a:pPr defTabSz="1115993">
              <a:lnSpc>
                <a:spcPct val="90000"/>
              </a:lnSpc>
              <a:spcAft>
                <a:spcPct val="35000"/>
              </a:spcAft>
            </a:pPr>
            <a:r>
              <a:rPr lang="en-US" sz="3400" dirty="0">
                <a:solidFill>
                  <a:schemeClr val="bg1"/>
                </a:solidFill>
                <a:latin typeface="Arial Narrow" panose="020B0606020202030204" pitchFamily="34" charset="0"/>
              </a:rPr>
              <a:t>Seafood</a:t>
            </a:r>
          </a:p>
        </p:txBody>
      </p:sp>
      <p:sp>
        <p:nvSpPr>
          <p:cNvPr id="32" name="Oval 4"/>
          <p:cNvSpPr/>
          <p:nvPr/>
        </p:nvSpPr>
        <p:spPr>
          <a:xfrm>
            <a:off x="558253" y="5597453"/>
            <a:ext cx="6557593" cy="43549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21026" tIns="31885" rIns="121026" bIns="31885" numCol="1" spcCol="797" anchor="ctr" anchorCtr="0">
            <a:noAutofit/>
          </a:bodyPr>
          <a:lstStyle/>
          <a:p>
            <a:pPr defTabSz="1115993">
              <a:lnSpc>
                <a:spcPct val="90000"/>
              </a:lnSpc>
              <a:spcAft>
                <a:spcPct val="35000"/>
              </a:spcAft>
            </a:pPr>
            <a:r>
              <a:rPr lang="en-US" sz="3400" dirty="0">
                <a:solidFill>
                  <a:schemeClr val="bg1"/>
                </a:solidFill>
                <a:latin typeface="Arial Narrow" panose="020B0606020202030204" pitchFamily="34" charset="0"/>
              </a:rPr>
              <a:t>Fruits and Vegetables</a:t>
            </a:r>
          </a:p>
        </p:txBody>
      </p:sp>
      <p:pic>
        <p:nvPicPr>
          <p:cNvPr id="1029" name="Picture 5" descr="C:\Users\scaballero\Desktop\c6362b13132837.56270ea72e01d.png"/>
          <p:cNvPicPr>
            <a:picLocks noChangeAspect="1" noChangeArrowheads="1"/>
          </p:cNvPicPr>
          <p:nvPr/>
        </p:nvPicPr>
        <p:blipFill rotWithShape="1">
          <a:blip r:embed="rId6">
            <a:extLst>
              <a:ext uri="{28A0092B-C50C-407E-A947-70E740481C1C}">
                <a14:useLocalDpi xmlns:a14="http://schemas.microsoft.com/office/drawing/2010/main" val="0"/>
              </a:ext>
            </a:extLst>
          </a:blip>
          <a:srcRect r="56756"/>
          <a:stretch/>
        </p:blipFill>
        <p:spPr bwMode="auto">
          <a:xfrm>
            <a:off x="7075277" y="5539167"/>
            <a:ext cx="596829" cy="5520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scaballero\Desktop\b3947f13132837.56271009e229d.png"/>
          <p:cNvPicPr>
            <a:picLocks noChangeAspect="1" noChangeArrowheads="1"/>
          </p:cNvPicPr>
          <p:nvPr/>
        </p:nvPicPr>
        <p:blipFill rotWithShape="1">
          <a:blip r:embed="rId7">
            <a:extLst>
              <a:ext uri="{28A0092B-C50C-407E-A947-70E740481C1C}">
                <a14:useLocalDpi xmlns:a14="http://schemas.microsoft.com/office/drawing/2010/main" val="0"/>
              </a:ext>
            </a:extLst>
          </a:blip>
          <a:srcRect r="55513"/>
          <a:stretch/>
        </p:blipFill>
        <p:spPr bwMode="auto">
          <a:xfrm>
            <a:off x="6363261" y="4636477"/>
            <a:ext cx="586716" cy="52753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scaballero\Desktop\e7ce5f13132837.56270f9fae079.png"/>
          <p:cNvPicPr>
            <a:picLocks noChangeAspect="1" noChangeArrowheads="1"/>
          </p:cNvPicPr>
          <p:nvPr/>
        </p:nvPicPr>
        <p:blipFill rotWithShape="1">
          <a:blip r:embed="rId8">
            <a:extLst>
              <a:ext uri="{28A0092B-C50C-407E-A947-70E740481C1C}">
                <a14:useLocalDpi xmlns:a14="http://schemas.microsoft.com/office/drawing/2010/main" val="0"/>
              </a:ext>
            </a:extLst>
          </a:blip>
          <a:srcRect r="57389"/>
          <a:stretch/>
        </p:blipFill>
        <p:spPr bwMode="auto">
          <a:xfrm>
            <a:off x="3808172" y="3564224"/>
            <a:ext cx="612257" cy="57473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scaballero\Desktop\3a82f713132837.56270fb711a89.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8157" r="56940"/>
          <a:stretch/>
        </p:blipFill>
        <p:spPr bwMode="auto">
          <a:xfrm>
            <a:off x="6484568" y="5597453"/>
            <a:ext cx="510441" cy="435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68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4570" y="344715"/>
            <a:ext cx="7623629" cy="2122714"/>
          </a:xfrm>
        </p:spPr>
        <p:txBody>
          <a:bodyPr>
            <a:normAutofit/>
          </a:bodyPr>
          <a:lstStyle/>
          <a:p>
            <a:r>
              <a:rPr lang="en-US" dirty="0">
                <a:latin typeface="Arial"/>
                <a:cs typeface="Arial"/>
              </a:rPr>
              <a:t>The Collateral Damage of Wasting Food</a:t>
            </a:r>
          </a:p>
        </p:txBody>
      </p:sp>
      <p:sp>
        <p:nvSpPr>
          <p:cNvPr id="3" name="Subtitle 2"/>
          <p:cNvSpPr>
            <a:spLocks noGrp="1"/>
          </p:cNvSpPr>
          <p:nvPr>
            <p:ph type="subTitle" idx="1"/>
          </p:nvPr>
        </p:nvSpPr>
        <p:spPr>
          <a:xfrm>
            <a:off x="1371600" y="2775857"/>
            <a:ext cx="6400800" cy="1260929"/>
          </a:xfrm>
        </p:spPr>
        <p:txBody>
          <a:bodyPr>
            <a:normAutofit/>
          </a:bodyPr>
          <a:lstStyle/>
          <a:p>
            <a:r>
              <a:rPr lang="en-US" i="1" dirty="0">
                <a:solidFill>
                  <a:schemeClr val="tx2"/>
                </a:solidFill>
                <a:latin typeface="Arial"/>
                <a:cs typeface="Arial"/>
              </a:rPr>
              <a:t>Everything that goes into producing food is also wasted. </a:t>
            </a:r>
          </a:p>
        </p:txBody>
      </p:sp>
      <p:pic>
        <p:nvPicPr>
          <p:cNvPr id="5" name="Picture 4"/>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3683000" y="4345215"/>
            <a:ext cx="2311400" cy="23622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pic>
        <p:nvPicPr>
          <p:cNvPr id="4" name="Content Placeholder 3" descr="rotisserie_chicken_grilled_food_grilling_cooking_picnic_skewer_roasted-1132551.jpg!d.jpeg"/>
          <p:cNvPicPr>
            <a:picLocks noGrp="1" noChangeAspect="1"/>
          </p:cNvPicPr>
          <p:nvPr>
            <p:ph idx="1"/>
          </p:nvPr>
        </p:nvPicPr>
        <p:blipFill>
          <a:blip r:embed="rId2"/>
          <a:srcRect l="-18187" r="-18187"/>
          <a:stretch>
            <a:fillRect/>
          </a:stretch>
        </p:blip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3E9692F-02E7-414D-9F98-472E9DED3F5A}"/>
              </a:ext>
            </a:extLst>
          </p:cNvPr>
          <p:cNvSpPr>
            <a:spLocks noGrp="1"/>
          </p:cNvSpPr>
          <p:nvPr>
            <p:ph type="title"/>
          </p:nvPr>
        </p:nvSpPr>
        <p:spPr/>
        <p:txBody>
          <a:bodyPr/>
          <a:lstStyle/>
          <a:p>
            <a:endParaRPr lang="en-US" dirty="0"/>
          </a:p>
        </p:txBody>
      </p:sp>
      <p:pic>
        <p:nvPicPr>
          <p:cNvPr id="10" name="Picture 9">
            <a:extLst>
              <a:ext uri="{FF2B5EF4-FFF2-40B4-BE49-F238E27FC236}">
                <a16:creationId xmlns:a16="http://schemas.microsoft.com/office/drawing/2014/main" id="{0B4BFD96-C43C-4E30-B04A-8668020FC7B3}"/>
              </a:ext>
            </a:extLst>
          </p:cNvPr>
          <p:cNvPicPr>
            <a:picLocks noChangeAspect="1"/>
          </p:cNvPicPr>
          <p:nvPr/>
        </p:nvPicPr>
        <p:blipFill>
          <a:blip r:embed="rId2"/>
          <a:stretch>
            <a:fillRect/>
          </a:stretch>
        </p:blipFill>
        <p:spPr>
          <a:xfrm>
            <a:off x="440056" y="934845"/>
            <a:ext cx="8163831" cy="4880348"/>
          </a:xfrm>
          <a:prstGeom prst="rect">
            <a:avLst/>
          </a:prstGeom>
        </p:spPr>
      </p:pic>
    </p:spTree>
    <p:extLst>
      <p:ext uri="{BB962C8B-B14F-4D97-AF65-F5344CB8AC3E}">
        <p14:creationId xmlns:p14="http://schemas.microsoft.com/office/powerpoint/2010/main" val="90046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926" r="11494"/>
          <a:stretch/>
        </p:blipFill>
        <p:spPr bwMode="auto">
          <a:xfrm>
            <a:off x="0" y="0"/>
            <a:ext cx="915936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1067693" y="3270105"/>
            <a:ext cx="3676799" cy="469304"/>
          </a:xfrm>
          <a:prstGeom prst="ellipse">
            <a:avLst/>
          </a:prstGeom>
          <a:solidFill>
            <a:srgbClr val="00B0F0">
              <a:alpha val="50196"/>
            </a:srgbClr>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699" tIns="35699" rIns="35699" bIns="35699" numCol="1" spcCol="26775" rtlCol="0" anchor="ctr">
            <a:spAutoFit/>
          </a:bodyPr>
          <a:lstStyle/>
          <a:p>
            <a:pPr defTabSz="410562" latinLnBrk="1" hangingPunct="0"/>
            <a:endParaRPr lang="en-US" sz="1700" dirty="0">
              <a:solidFill>
                <a:srgbClr val="FFFFFF"/>
              </a:solidFill>
            </a:endParaRPr>
          </a:p>
        </p:txBody>
      </p:sp>
      <p:sp>
        <p:nvSpPr>
          <p:cNvPr id="2" name="Title 1"/>
          <p:cNvSpPr>
            <a:spLocks noGrp="1"/>
          </p:cNvSpPr>
          <p:nvPr>
            <p:ph type="title"/>
          </p:nvPr>
        </p:nvSpPr>
        <p:spPr>
          <a:xfrm>
            <a:off x="1501266" y="1941494"/>
            <a:ext cx="3086098" cy="2693726"/>
          </a:xfrm>
        </p:spPr>
        <p:txBody>
          <a:bodyPr>
            <a:normAutofit/>
          </a:bodyPr>
          <a:lstStyle/>
          <a:p>
            <a:pPr defTabSz="913462"/>
            <a:r>
              <a:rPr lang="en-US" sz="10500" b="1" dirty="0">
                <a:solidFill>
                  <a:schemeClr val="bg1"/>
                </a:solidFill>
                <a:latin typeface="Arial Narrow" panose="020B0606020202030204" pitchFamily="34" charset="0"/>
              </a:rPr>
              <a:t>95% </a:t>
            </a:r>
            <a:br>
              <a:rPr lang="en-US" sz="10500" b="1" dirty="0">
                <a:solidFill>
                  <a:schemeClr val="bg1"/>
                </a:solidFill>
                <a:latin typeface="Arial Narrow" panose="020B0606020202030204" pitchFamily="34" charset="0"/>
              </a:rPr>
            </a:br>
            <a:endParaRPr lang="en-US" kern="1200" dirty="0">
              <a:solidFill>
                <a:schemeClr val="bg1"/>
              </a:solidFill>
              <a:latin typeface="Arial Narrow" panose="020B0606020202030204" pitchFamily="34" charset="0"/>
            </a:endParaRPr>
          </a:p>
        </p:txBody>
      </p:sp>
      <p:sp>
        <p:nvSpPr>
          <p:cNvPr id="3" name="Content Placeholder 2"/>
          <p:cNvSpPr>
            <a:spLocks noGrp="1"/>
          </p:cNvSpPr>
          <p:nvPr>
            <p:ph idx="1"/>
          </p:nvPr>
        </p:nvSpPr>
        <p:spPr>
          <a:xfrm>
            <a:off x="541589" y="6260809"/>
            <a:ext cx="7996923" cy="326031"/>
          </a:xfrm>
        </p:spPr>
        <p:txBody>
          <a:bodyPr lIns="0" tIns="0" rIns="0" bIns="0" anchor="t">
            <a:normAutofit/>
          </a:bodyPr>
          <a:lstStyle/>
          <a:p>
            <a:pPr algn="r" defTabSz="913462"/>
            <a:r>
              <a:rPr lang="en-US" sz="700" dirty="0">
                <a:solidFill>
                  <a:schemeClr val="bg1"/>
                </a:solidFill>
                <a:latin typeface="Arial Narrow" panose="020B0606020202030204" pitchFamily="34" charset="0"/>
              </a:rPr>
              <a:t>Advancing Sustainable Materials Management, 2013 Fact Sheet (EPA)</a:t>
            </a:r>
          </a:p>
        </p:txBody>
      </p:sp>
      <p:sp>
        <p:nvSpPr>
          <p:cNvPr id="6" name="Rectangle 5"/>
          <p:cNvSpPr/>
          <p:nvPr/>
        </p:nvSpPr>
        <p:spPr>
          <a:xfrm>
            <a:off x="541590" y="1389352"/>
            <a:ext cx="7962330" cy="400049"/>
          </a:xfrm>
          <a:prstGeom prst="rect">
            <a:avLst/>
          </a:prstGeom>
        </p:spPr>
        <p:txBody>
          <a:bodyPr wrap="square" lIns="91326" tIns="45664" rIns="91326" bIns="45664" anchor="t">
            <a:spAutoFit/>
          </a:bodyPr>
          <a:lstStyle/>
          <a:p>
            <a:pPr defTabSz="913462"/>
            <a:r>
              <a:rPr lang="en-US" sz="2000" dirty="0">
                <a:solidFill>
                  <a:prstClr val="black"/>
                </a:solidFill>
              </a:rPr>
              <a:t> </a:t>
            </a:r>
            <a:endParaRPr lang="en-US" sz="1700" b="1" dirty="0">
              <a:solidFill>
                <a:prstClr val="black"/>
              </a:solidFill>
              <a:latin typeface="Georgia" panose="02040502050405020303" pitchFamily="18" charset="0"/>
            </a:endParaRPr>
          </a:p>
        </p:txBody>
      </p:sp>
      <p:sp>
        <p:nvSpPr>
          <p:cNvPr id="7" name="TextBox 6"/>
          <p:cNvSpPr txBox="1"/>
          <p:nvPr/>
        </p:nvSpPr>
        <p:spPr>
          <a:xfrm>
            <a:off x="1354815" y="3649515"/>
            <a:ext cx="3214688" cy="74920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699" tIns="35699" rIns="35699" bIns="35699" numCol="1" spcCol="26775" rtlCol="0" anchor="ctr">
            <a:spAutoFit/>
          </a:bodyPr>
          <a:lstStyle/>
          <a:p>
            <a:pPr defTabSz="410562" latinLnBrk="1" hangingPunct="0"/>
            <a:r>
              <a:rPr lang="en-US" sz="2200" dirty="0">
                <a:solidFill>
                  <a:schemeClr val="bg1"/>
                </a:solidFill>
                <a:latin typeface="Arial" panose="020B0604020202020204" pitchFamily="34" charset="0"/>
                <a:cs typeface="Arial" panose="020B0604020202020204" pitchFamily="34" charset="0"/>
              </a:rPr>
              <a:t>of food waste goes to </a:t>
            </a:r>
          </a:p>
          <a:p>
            <a:pPr defTabSz="410562" latinLnBrk="1" hangingPunct="0"/>
            <a:r>
              <a:rPr lang="en-US" sz="2200" dirty="0">
                <a:solidFill>
                  <a:schemeClr val="bg1"/>
                </a:solidFill>
                <a:latin typeface="Arial" panose="020B0604020202020204" pitchFamily="34" charset="0"/>
                <a:cs typeface="Arial" panose="020B0604020202020204" pitchFamily="34" charset="0"/>
              </a:rPr>
              <a:t>landfills or incinerators</a:t>
            </a:r>
            <a:endParaRPr lang="en-US" sz="2200" dirty="0">
              <a:solidFill>
                <a:srgbClr val="000000"/>
              </a:solidFill>
              <a:latin typeface="Arial" panose="020B0604020202020204" pitchFamily="34" charset="0"/>
              <a:cs typeface="Arial" panose="020B0604020202020204" pitchFamily="34" charset="0"/>
            </a:endParaRPr>
          </a:p>
        </p:txBody>
      </p:sp>
      <p:sp>
        <p:nvSpPr>
          <p:cNvPr id="8" name="Rectangle 7"/>
          <p:cNvSpPr/>
          <p:nvPr/>
        </p:nvSpPr>
        <p:spPr>
          <a:xfrm>
            <a:off x="4540009" y="5337878"/>
            <a:ext cx="4572000" cy="411170"/>
          </a:xfrm>
          <a:prstGeom prst="rect">
            <a:avLst/>
          </a:prstGeom>
        </p:spPr>
        <p:txBody>
          <a:bodyPr lIns="64291" tIns="32146" rIns="64291" bIns="32146">
            <a:spAutoFit/>
          </a:bodyPr>
          <a:lstStyle/>
          <a:p>
            <a:pPr defTabSz="410562" latinLnBrk="1" hangingPunct="0"/>
            <a:r>
              <a:rPr lang="en-US" sz="2200" dirty="0">
                <a:solidFill>
                  <a:schemeClr val="bg1"/>
                </a:solidFill>
                <a:latin typeface="Arial" panose="020B0604020202020204" pitchFamily="34" charset="0"/>
                <a:cs typeface="Arial" panose="020B0604020202020204" pitchFamily="34" charset="0"/>
              </a:rPr>
              <a:t>of landfill content is food</a:t>
            </a:r>
          </a:p>
        </p:txBody>
      </p:sp>
      <p:sp>
        <p:nvSpPr>
          <p:cNvPr id="11" name="Oval 10"/>
          <p:cNvSpPr/>
          <p:nvPr/>
        </p:nvSpPr>
        <p:spPr>
          <a:xfrm>
            <a:off x="4877839" y="4849792"/>
            <a:ext cx="3676799" cy="469304"/>
          </a:xfrm>
          <a:prstGeom prst="ellipse">
            <a:avLst/>
          </a:prstGeom>
          <a:solidFill>
            <a:srgbClr val="00B0F0">
              <a:alpha val="50196"/>
            </a:srgbClr>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699" tIns="35699" rIns="35699" bIns="35699" numCol="1" spcCol="26775" rtlCol="0" anchor="ctr">
            <a:spAutoFit/>
          </a:bodyPr>
          <a:lstStyle/>
          <a:p>
            <a:pPr defTabSz="410562" latinLnBrk="1" hangingPunct="0"/>
            <a:endParaRPr lang="en-US" sz="1700" dirty="0">
              <a:solidFill>
                <a:srgbClr val="FFFFFF"/>
              </a:solidFill>
            </a:endParaRPr>
          </a:p>
        </p:txBody>
      </p:sp>
      <p:sp>
        <p:nvSpPr>
          <p:cNvPr id="5" name="Rectangle 4"/>
          <p:cNvSpPr/>
          <p:nvPr/>
        </p:nvSpPr>
        <p:spPr>
          <a:xfrm>
            <a:off x="5508772" y="3856161"/>
            <a:ext cx="2634475" cy="1557636"/>
          </a:xfrm>
          <a:prstGeom prst="rect">
            <a:avLst/>
          </a:prstGeom>
        </p:spPr>
        <p:txBody>
          <a:bodyPr wrap="square" lIns="64291" tIns="32146" rIns="64291" bIns="32146">
            <a:spAutoFit/>
          </a:bodyPr>
          <a:lstStyle/>
          <a:p>
            <a:r>
              <a:rPr lang="en-US" sz="9700" b="1" dirty="0">
                <a:ln w="18415" cmpd="sng">
                  <a:solidFill>
                    <a:srgbClr val="FFFFFF"/>
                  </a:solidFill>
                  <a:prstDash val="solid"/>
                </a:ln>
                <a:solidFill>
                  <a:srgbClr val="FFFFFF"/>
                </a:solidFill>
                <a:latin typeface="Arial Narrow" panose="020B0606020202030204" pitchFamily="34" charset="0"/>
                <a:cs typeface="Arial" panose="020B0604020202020204" pitchFamily="34" charset="0"/>
              </a:rPr>
              <a:t>21</a:t>
            </a:r>
            <a:r>
              <a:rPr lang="en-US" sz="9700" b="1" dirty="0">
                <a:ln w="18415" cmpd="sng">
                  <a:solidFill>
                    <a:srgbClr val="FFFFFF"/>
                  </a:solidFill>
                  <a:prstDash val="solid"/>
                </a:ln>
                <a:solidFill>
                  <a:srgbClr val="FFFFFF"/>
                </a:solidFill>
                <a:latin typeface="Arial Narrow" panose="020B0606020202030204" pitchFamily="34" charset="0"/>
              </a:rPr>
              <a:t>%</a:t>
            </a:r>
            <a:endParaRPr lang="en-US" sz="3100" b="1"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2777490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1026" name="059A1ED3-62D3-4293-99E6-E8FC413EC38B" descr="2E0D4CB1-FBC3-4C9C-A34C-D9AD4FB74FC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714703"/>
            <a:ext cx="7879429"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44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6873" y="666050"/>
            <a:ext cx="2831531" cy="201057"/>
          </a:xfrm>
        </p:spPr>
        <p:txBody>
          <a:bodyPr>
            <a:normAutofit fontScale="90000"/>
          </a:bodyPr>
          <a:lstStyle/>
          <a:p>
            <a:endParaRPr lang="en-US" dirty="0"/>
          </a:p>
        </p:txBody>
      </p:sp>
      <p:sp>
        <p:nvSpPr>
          <p:cNvPr id="7" name="Rectangle 6"/>
          <p:cNvSpPr/>
          <p:nvPr/>
        </p:nvSpPr>
        <p:spPr>
          <a:xfrm>
            <a:off x="4338503" y="1640915"/>
            <a:ext cx="4588803" cy="3046988"/>
          </a:xfrm>
          <a:prstGeom prst="rect">
            <a:avLst/>
          </a:prstGeom>
        </p:spPr>
        <p:txBody>
          <a:bodyPr wrap="square">
            <a:spAutoFit/>
          </a:bodyPr>
          <a:lstStyle/>
          <a:p>
            <a:r>
              <a:rPr lang="en-US" sz="3200" dirty="0"/>
              <a:t>If food waste globally  were a country, it would be the third largest emitter of GHG in the world after China and the US.</a:t>
            </a:r>
          </a:p>
        </p:txBody>
      </p:sp>
      <p:pic>
        <p:nvPicPr>
          <p:cNvPr id="12" name="Content Placeholder 11"/>
          <p:cNvPicPr>
            <a:picLocks noGrp="1" noChangeAspect="1"/>
          </p:cNvPicPr>
          <p:nvPr>
            <p:ph idx="1"/>
          </p:nvPr>
        </p:nvPicPr>
        <mc:AlternateContent xmlns:mc="http://schemas.openxmlformats.org/markup-compatibility/2006">
          <mc:Choice xmlns:ma="http://schemas.microsoft.com/office/mac/drawingml/2008/main" xmlns:mv="urn:schemas-microsoft-com:mac:vml" xmlns="" Requires="ma">
            <p:blipFill>
              <a:blip r:embed="rId2"/>
              <a:srcRect l="-76545" r="-76545"/>
              <a:stretch>
                <a:fillRect/>
              </a:stretch>
            </p:blipFill>
          </mc:Choice>
          <mc:Fallback>
            <p:blipFill>
              <a:blip r:embed="rId3"/>
              <a:srcRect l="-76545" r="-76545"/>
              <a:stretch>
                <a:fillRect/>
              </a:stretch>
            </p:blipFill>
          </mc:Fallback>
        </mc:AlternateContent>
        <p:spPr>
          <a:xfrm>
            <a:off x="-1868673" y="1640915"/>
            <a:ext cx="8229600" cy="4525963"/>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29F980-01C6-4AA9-9650-378989035C85}"/>
              </a:ext>
            </a:extLst>
          </p:cNvPr>
          <p:cNvSpPr>
            <a:spLocks noGrp="1"/>
          </p:cNvSpPr>
          <p:nvPr>
            <p:ph type="sldNum" sz="quarter" idx="10"/>
          </p:nvPr>
        </p:nvSpPr>
        <p:spPr/>
        <p:txBody>
          <a:bodyPr/>
          <a:lstStyle/>
          <a:p>
            <a:fld id="{3ABA73B6-3AA0-4F19-82F5-C8EAE605FC2D}" type="slidenum">
              <a:rPr lang="uk-UA" smtClean="0"/>
              <a:pPr/>
              <a:t>13</a:t>
            </a:fld>
            <a:endParaRPr lang="uk-UA"/>
          </a:p>
        </p:txBody>
      </p:sp>
      <p:pic>
        <p:nvPicPr>
          <p:cNvPr id="4" name="Picture 3">
            <a:extLst>
              <a:ext uri="{FF2B5EF4-FFF2-40B4-BE49-F238E27FC236}">
                <a16:creationId xmlns:a16="http://schemas.microsoft.com/office/drawing/2014/main" id="{A2FA9700-5B74-4874-8D72-00754D916F5E}"/>
              </a:ext>
            </a:extLst>
          </p:cNvPr>
          <p:cNvPicPr>
            <a:picLocks noChangeAspect="1"/>
          </p:cNvPicPr>
          <p:nvPr/>
        </p:nvPicPr>
        <p:blipFill rotWithShape="1">
          <a:blip r:embed="rId2"/>
          <a:srcRect l="72527" t="17467" r="967" b="38709"/>
          <a:stretch/>
        </p:blipFill>
        <p:spPr>
          <a:xfrm>
            <a:off x="4606410" y="347245"/>
            <a:ext cx="4537590" cy="3043580"/>
          </a:xfrm>
          <a:prstGeom prst="rect">
            <a:avLst/>
          </a:prstGeom>
        </p:spPr>
      </p:pic>
      <p:pic>
        <p:nvPicPr>
          <p:cNvPr id="5" name="Picture 4">
            <a:extLst>
              <a:ext uri="{FF2B5EF4-FFF2-40B4-BE49-F238E27FC236}">
                <a16:creationId xmlns:a16="http://schemas.microsoft.com/office/drawing/2014/main" id="{C2A0C189-781D-4185-A06A-76F3892AEB45}"/>
              </a:ext>
            </a:extLst>
          </p:cNvPr>
          <p:cNvPicPr>
            <a:picLocks noChangeAspect="1"/>
          </p:cNvPicPr>
          <p:nvPr/>
        </p:nvPicPr>
        <p:blipFill rotWithShape="1">
          <a:blip r:embed="rId2"/>
          <a:srcRect l="61398" t="55771" r="24086" b="17132"/>
          <a:stretch/>
        </p:blipFill>
        <p:spPr>
          <a:xfrm>
            <a:off x="1465006" y="294966"/>
            <a:ext cx="2556388" cy="1533835"/>
          </a:xfrm>
          <a:prstGeom prst="rect">
            <a:avLst/>
          </a:prstGeom>
        </p:spPr>
      </p:pic>
      <p:pic>
        <p:nvPicPr>
          <p:cNvPr id="6" name="Picture 5">
            <a:extLst>
              <a:ext uri="{FF2B5EF4-FFF2-40B4-BE49-F238E27FC236}">
                <a16:creationId xmlns:a16="http://schemas.microsoft.com/office/drawing/2014/main" id="{2FFBC27F-B708-4E66-9FE4-57E4BE371CD3}"/>
              </a:ext>
            </a:extLst>
          </p:cNvPr>
          <p:cNvPicPr>
            <a:picLocks noChangeAspect="1"/>
          </p:cNvPicPr>
          <p:nvPr/>
        </p:nvPicPr>
        <p:blipFill rotWithShape="1">
          <a:blip r:embed="rId3"/>
          <a:srcRect l="71183" t="14624" r="1451" b="68650"/>
          <a:stretch/>
        </p:blipFill>
        <p:spPr>
          <a:xfrm>
            <a:off x="678426" y="44640"/>
            <a:ext cx="4152725" cy="815859"/>
          </a:xfrm>
          <a:prstGeom prst="rect">
            <a:avLst/>
          </a:prstGeom>
        </p:spPr>
      </p:pic>
      <p:pic>
        <p:nvPicPr>
          <p:cNvPr id="7" name="Picture 6">
            <a:extLst>
              <a:ext uri="{FF2B5EF4-FFF2-40B4-BE49-F238E27FC236}">
                <a16:creationId xmlns:a16="http://schemas.microsoft.com/office/drawing/2014/main" id="{86B5B294-EE8A-43B2-8241-E2CD4A286EEF}"/>
              </a:ext>
            </a:extLst>
          </p:cNvPr>
          <p:cNvPicPr>
            <a:picLocks noChangeAspect="1"/>
          </p:cNvPicPr>
          <p:nvPr/>
        </p:nvPicPr>
        <p:blipFill rotWithShape="1">
          <a:blip r:embed="rId3"/>
          <a:srcRect l="46451" t="28761" r="33549" b="6428"/>
          <a:stretch/>
        </p:blipFill>
        <p:spPr>
          <a:xfrm>
            <a:off x="275301" y="1976284"/>
            <a:ext cx="1828801" cy="1904906"/>
          </a:xfrm>
          <a:prstGeom prst="rect">
            <a:avLst/>
          </a:prstGeom>
        </p:spPr>
      </p:pic>
      <p:pic>
        <p:nvPicPr>
          <p:cNvPr id="8" name="Picture 7">
            <a:extLst>
              <a:ext uri="{FF2B5EF4-FFF2-40B4-BE49-F238E27FC236}">
                <a16:creationId xmlns:a16="http://schemas.microsoft.com/office/drawing/2014/main" id="{336066B3-6446-4A74-8EC4-B051AFAAE337}"/>
              </a:ext>
            </a:extLst>
          </p:cNvPr>
          <p:cNvPicPr>
            <a:picLocks noChangeAspect="1"/>
          </p:cNvPicPr>
          <p:nvPr/>
        </p:nvPicPr>
        <p:blipFill rotWithShape="1">
          <a:blip r:embed="rId3"/>
          <a:srcRect l="66667" t="35030" r="4792" b="14122"/>
          <a:stretch/>
        </p:blipFill>
        <p:spPr>
          <a:xfrm>
            <a:off x="2559198" y="2089516"/>
            <a:ext cx="2609758" cy="1494504"/>
          </a:xfrm>
          <a:prstGeom prst="rect">
            <a:avLst/>
          </a:prstGeom>
        </p:spPr>
      </p:pic>
      <p:pic>
        <p:nvPicPr>
          <p:cNvPr id="9" name="Picture 8">
            <a:extLst>
              <a:ext uri="{FF2B5EF4-FFF2-40B4-BE49-F238E27FC236}">
                <a16:creationId xmlns:a16="http://schemas.microsoft.com/office/drawing/2014/main" id="{C8F13D13-4C04-4C40-93BC-676B292B335C}"/>
              </a:ext>
            </a:extLst>
          </p:cNvPr>
          <p:cNvPicPr>
            <a:picLocks noChangeAspect="1"/>
          </p:cNvPicPr>
          <p:nvPr/>
        </p:nvPicPr>
        <p:blipFill rotWithShape="1">
          <a:blip r:embed="rId4"/>
          <a:srcRect l="64839" t="25427" r="1452" b="29510"/>
          <a:stretch/>
        </p:blipFill>
        <p:spPr>
          <a:xfrm>
            <a:off x="0" y="3991657"/>
            <a:ext cx="3082414" cy="1324495"/>
          </a:xfrm>
          <a:prstGeom prst="rect">
            <a:avLst/>
          </a:prstGeom>
        </p:spPr>
      </p:pic>
      <p:pic>
        <p:nvPicPr>
          <p:cNvPr id="10" name="Picture 9">
            <a:extLst>
              <a:ext uri="{FF2B5EF4-FFF2-40B4-BE49-F238E27FC236}">
                <a16:creationId xmlns:a16="http://schemas.microsoft.com/office/drawing/2014/main" id="{3B7C57DF-254B-4D37-8B7E-2067F6F41836}"/>
              </a:ext>
            </a:extLst>
          </p:cNvPr>
          <p:cNvPicPr>
            <a:picLocks noChangeAspect="1"/>
          </p:cNvPicPr>
          <p:nvPr/>
        </p:nvPicPr>
        <p:blipFill rotWithShape="1">
          <a:blip r:embed="rId5"/>
          <a:srcRect l="53441" t="20645" r="15591" b="38542"/>
          <a:stretch/>
        </p:blipFill>
        <p:spPr>
          <a:xfrm>
            <a:off x="4471219" y="3655398"/>
            <a:ext cx="2831691" cy="1199536"/>
          </a:xfrm>
          <a:prstGeom prst="rect">
            <a:avLst/>
          </a:prstGeom>
        </p:spPr>
      </p:pic>
      <p:pic>
        <p:nvPicPr>
          <p:cNvPr id="11" name="Picture 10">
            <a:extLst>
              <a:ext uri="{FF2B5EF4-FFF2-40B4-BE49-F238E27FC236}">
                <a16:creationId xmlns:a16="http://schemas.microsoft.com/office/drawing/2014/main" id="{DAB7DD90-4777-451E-B4D7-4DF0BC89EA34}"/>
              </a:ext>
            </a:extLst>
          </p:cNvPr>
          <p:cNvPicPr>
            <a:picLocks noChangeAspect="1"/>
          </p:cNvPicPr>
          <p:nvPr/>
        </p:nvPicPr>
        <p:blipFill rotWithShape="1">
          <a:blip r:embed="rId5"/>
          <a:srcRect l="85054" t="12616" r="10430" b="74003"/>
          <a:stretch/>
        </p:blipFill>
        <p:spPr>
          <a:xfrm>
            <a:off x="5168956" y="5032577"/>
            <a:ext cx="412955" cy="393290"/>
          </a:xfrm>
          <a:prstGeom prst="rect">
            <a:avLst/>
          </a:prstGeom>
        </p:spPr>
      </p:pic>
      <p:pic>
        <p:nvPicPr>
          <p:cNvPr id="13" name="Picture 12">
            <a:extLst>
              <a:ext uri="{FF2B5EF4-FFF2-40B4-BE49-F238E27FC236}">
                <a16:creationId xmlns:a16="http://schemas.microsoft.com/office/drawing/2014/main" id="{133ED35E-6E1C-48DB-861F-D1CB6654E13D}"/>
              </a:ext>
            </a:extLst>
          </p:cNvPr>
          <p:cNvPicPr>
            <a:picLocks noChangeAspect="1"/>
          </p:cNvPicPr>
          <p:nvPr/>
        </p:nvPicPr>
        <p:blipFill rotWithShape="1">
          <a:blip r:embed="rId6"/>
          <a:srcRect l="59002" t="25329" r="4792" b="25831"/>
          <a:stretch/>
        </p:blipFill>
        <p:spPr>
          <a:xfrm>
            <a:off x="579397" y="5326291"/>
            <a:ext cx="3310662" cy="1435510"/>
          </a:xfrm>
          <a:prstGeom prst="rect">
            <a:avLst/>
          </a:prstGeom>
        </p:spPr>
      </p:pic>
      <p:pic>
        <p:nvPicPr>
          <p:cNvPr id="14" name="Picture 13">
            <a:extLst>
              <a:ext uri="{FF2B5EF4-FFF2-40B4-BE49-F238E27FC236}">
                <a16:creationId xmlns:a16="http://schemas.microsoft.com/office/drawing/2014/main" id="{82D4708B-73DD-4D55-938E-8CF0CC264472}"/>
              </a:ext>
            </a:extLst>
          </p:cNvPr>
          <p:cNvPicPr>
            <a:picLocks noChangeAspect="1"/>
          </p:cNvPicPr>
          <p:nvPr/>
        </p:nvPicPr>
        <p:blipFill rotWithShape="1">
          <a:blip r:embed="rId7"/>
          <a:srcRect l="53656" t="24994" r="12795" b="19140"/>
          <a:stretch/>
        </p:blipFill>
        <p:spPr>
          <a:xfrm>
            <a:off x="5576291" y="5119507"/>
            <a:ext cx="3067665" cy="1641987"/>
          </a:xfrm>
          <a:prstGeom prst="rect">
            <a:avLst/>
          </a:prstGeom>
        </p:spPr>
      </p:pic>
      <p:pic>
        <p:nvPicPr>
          <p:cNvPr id="12" name="Picture 11">
            <a:extLst>
              <a:ext uri="{FF2B5EF4-FFF2-40B4-BE49-F238E27FC236}">
                <a16:creationId xmlns:a16="http://schemas.microsoft.com/office/drawing/2014/main" id="{CC222F18-5EFC-403B-91FF-127EF9A69F72}"/>
              </a:ext>
            </a:extLst>
          </p:cNvPr>
          <p:cNvPicPr>
            <a:picLocks noChangeAspect="1"/>
          </p:cNvPicPr>
          <p:nvPr/>
        </p:nvPicPr>
        <p:blipFill rotWithShape="1">
          <a:blip r:embed="rId5"/>
          <a:srcRect l="85054" t="12616" r="10430" b="74003"/>
          <a:stretch/>
        </p:blipFill>
        <p:spPr>
          <a:xfrm>
            <a:off x="3890059" y="4058521"/>
            <a:ext cx="412955" cy="393290"/>
          </a:xfrm>
          <a:prstGeom prst="rect">
            <a:avLst/>
          </a:prstGeom>
        </p:spPr>
      </p:pic>
      <p:pic>
        <p:nvPicPr>
          <p:cNvPr id="15" name="Picture 14">
            <a:extLst>
              <a:ext uri="{FF2B5EF4-FFF2-40B4-BE49-F238E27FC236}">
                <a16:creationId xmlns:a16="http://schemas.microsoft.com/office/drawing/2014/main" id="{2F6767D2-A655-4C2E-94BA-7A742C96B2DF}"/>
              </a:ext>
            </a:extLst>
          </p:cNvPr>
          <p:cNvPicPr>
            <a:picLocks noChangeAspect="1"/>
          </p:cNvPicPr>
          <p:nvPr/>
        </p:nvPicPr>
        <p:blipFill rotWithShape="1">
          <a:blip r:embed="rId5"/>
          <a:srcRect l="85054" t="12616" r="10430" b="74003"/>
          <a:stretch/>
        </p:blipFill>
        <p:spPr>
          <a:xfrm>
            <a:off x="2352720" y="4933001"/>
            <a:ext cx="412955" cy="393290"/>
          </a:xfrm>
          <a:prstGeom prst="rect">
            <a:avLst/>
          </a:prstGeom>
        </p:spPr>
      </p:pic>
    </p:spTree>
    <p:extLst>
      <p:ext uri="{BB962C8B-B14F-4D97-AF65-F5344CB8AC3E}">
        <p14:creationId xmlns:p14="http://schemas.microsoft.com/office/powerpoint/2010/main" val="502721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odwaste_presentation_v3.pd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
            <a:ext cx="9144000" cy="6858001"/>
          </a:xfrm>
          <a:prstGeom prst="rect">
            <a:avLst/>
          </a:prstGeom>
          <a:ln>
            <a:noFill/>
          </a:ln>
        </p:spPr>
      </p:pic>
    </p:spTree>
    <p:extLst>
      <p:ext uri="{BB962C8B-B14F-4D97-AF65-F5344CB8AC3E}">
        <p14:creationId xmlns:p14="http://schemas.microsoft.com/office/powerpoint/2010/main" val="53926844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
            <a:ext cx="9144000" cy="6858001"/>
          </a:xfrm>
          <a:prstGeom prst="rect">
            <a:avLst/>
          </a:prstGeom>
        </p:spPr>
      </p:pic>
      <p:sp>
        <p:nvSpPr>
          <p:cNvPr id="2" name="Title 1"/>
          <p:cNvSpPr>
            <a:spLocks noGrp="1"/>
          </p:cNvSpPr>
          <p:nvPr>
            <p:ph type="title"/>
          </p:nvPr>
        </p:nvSpPr>
        <p:spPr>
          <a:xfrm>
            <a:off x="1004830" y="1074391"/>
            <a:ext cx="3227929" cy="2124617"/>
          </a:xfrm>
        </p:spPr>
        <p:txBody>
          <a:bodyPr/>
          <a:lstStyle/>
          <a:p>
            <a:pPr algn="l"/>
            <a:r>
              <a:rPr lang="en-US" b="1" dirty="0">
                <a:solidFill>
                  <a:schemeClr val="bg1"/>
                </a:solidFill>
                <a:latin typeface="Arial" panose="020B0604020202020204" pitchFamily="34" charset="0"/>
                <a:ea typeface="Arial Narrow" charset="0"/>
                <a:cs typeface="Arial" panose="020B0604020202020204" pitchFamily="34" charset="0"/>
              </a:rPr>
              <a:t>New </a:t>
            </a:r>
            <a:br>
              <a:rPr lang="en-US" b="1" dirty="0">
                <a:solidFill>
                  <a:schemeClr val="bg1"/>
                </a:solidFill>
                <a:latin typeface="Arial" panose="020B0604020202020204" pitchFamily="34" charset="0"/>
                <a:ea typeface="Arial Narrow" charset="0"/>
                <a:cs typeface="Arial" panose="020B0604020202020204" pitchFamily="34" charset="0"/>
              </a:rPr>
            </a:br>
            <a:r>
              <a:rPr lang="en-US" b="1" dirty="0">
                <a:solidFill>
                  <a:schemeClr val="bg1"/>
                </a:solidFill>
                <a:latin typeface="Arial" panose="020B0604020202020204" pitchFamily="34" charset="0"/>
                <a:ea typeface="Arial Narrow" charset="0"/>
                <a:cs typeface="Arial" panose="020B0604020202020204" pitchFamily="34" charset="0"/>
              </a:rPr>
              <a:t>National Goal</a:t>
            </a:r>
          </a:p>
        </p:txBody>
      </p:sp>
      <p:sp>
        <p:nvSpPr>
          <p:cNvPr id="3" name="Content Placeholder 2"/>
          <p:cNvSpPr>
            <a:spLocks noGrp="1"/>
          </p:cNvSpPr>
          <p:nvPr>
            <p:ph idx="1"/>
          </p:nvPr>
        </p:nvSpPr>
        <p:spPr>
          <a:xfrm>
            <a:off x="5237597" y="2957512"/>
            <a:ext cx="3230369" cy="3142554"/>
          </a:xfrm>
        </p:spPr>
        <p:txBody>
          <a:bodyPr>
            <a:normAutofit/>
          </a:bodyPr>
          <a:lstStyle/>
          <a:p>
            <a:pPr marL="0" indent="0" algn="ctr">
              <a:spcBef>
                <a:spcPts val="0"/>
              </a:spcBef>
              <a:buNone/>
            </a:pPr>
            <a:r>
              <a:rPr lang="en-US" sz="3100" dirty="0">
                <a:solidFill>
                  <a:srgbClr val="002060"/>
                </a:solidFill>
                <a:latin typeface="Arial" panose="020B0604020202020204" pitchFamily="34" charset="0"/>
                <a:ea typeface="Arial Narrow" charset="0"/>
                <a:cs typeface="Arial" panose="020B0604020202020204" pitchFamily="34" charset="0"/>
              </a:rPr>
              <a:t>Reduce </a:t>
            </a:r>
          </a:p>
          <a:p>
            <a:pPr marL="0" indent="0" algn="ctr">
              <a:spcBef>
                <a:spcPts val="0"/>
              </a:spcBef>
              <a:buNone/>
            </a:pPr>
            <a:r>
              <a:rPr lang="en-US" sz="3100" dirty="0">
                <a:solidFill>
                  <a:srgbClr val="002060"/>
                </a:solidFill>
                <a:latin typeface="Arial" panose="020B0604020202020204" pitchFamily="34" charset="0"/>
                <a:ea typeface="Arial Narrow" charset="0"/>
                <a:cs typeface="Arial" panose="020B0604020202020204" pitchFamily="34" charset="0"/>
              </a:rPr>
              <a:t>food waste by </a:t>
            </a:r>
          </a:p>
          <a:p>
            <a:pPr marL="0" indent="0" algn="ctr">
              <a:buNone/>
            </a:pPr>
            <a:r>
              <a:rPr lang="en-US" sz="6700" b="1" dirty="0">
                <a:solidFill>
                  <a:srgbClr val="002060"/>
                </a:solidFill>
                <a:latin typeface="Arial Narrow" charset="0"/>
                <a:ea typeface="Arial Narrow" charset="0"/>
                <a:cs typeface="Arial Narrow" charset="0"/>
              </a:rPr>
              <a:t>50% </a:t>
            </a:r>
          </a:p>
          <a:p>
            <a:pPr marL="0" indent="0" algn="ctr">
              <a:spcBef>
                <a:spcPts val="1690"/>
              </a:spcBef>
              <a:spcAft>
                <a:spcPts val="422"/>
              </a:spcAft>
              <a:buNone/>
            </a:pPr>
            <a:r>
              <a:rPr lang="en-US" sz="3100" dirty="0">
                <a:solidFill>
                  <a:srgbClr val="002060"/>
                </a:solidFill>
                <a:latin typeface="Arial" panose="020B0604020202020204" pitchFamily="34" charset="0"/>
                <a:ea typeface="Arial Narrow" charset="0"/>
                <a:cs typeface="Arial" panose="020B0604020202020204" pitchFamily="34" charset="0"/>
              </a:rPr>
              <a:t>by 2030</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6" name="Oval 5"/>
          <p:cNvSpPr/>
          <p:nvPr/>
        </p:nvSpPr>
        <p:spPr>
          <a:xfrm>
            <a:off x="6090386" y="4428937"/>
            <a:ext cx="1530776" cy="469304"/>
          </a:xfrm>
          <a:prstGeom prst="ellipse">
            <a:avLst/>
          </a:prstGeom>
          <a:solidFill>
            <a:srgbClr val="00B0F0">
              <a:alpha val="50196"/>
            </a:srgbClr>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699" tIns="35699" rIns="35699" bIns="35699" numCol="1" spcCol="26775" rtlCol="0" anchor="ctr">
            <a:spAutoFit/>
          </a:bodyPr>
          <a:lstStyle/>
          <a:p>
            <a:pPr defTabSz="410562" latinLnBrk="1" hangingPunct="0"/>
            <a:endParaRPr lang="en-US" sz="1700" dirty="0">
              <a:solidFill>
                <a:srgbClr val="FFFFFF"/>
              </a:solidFill>
            </a:endParaRPr>
          </a:p>
        </p:txBody>
      </p:sp>
    </p:spTree>
    <p:extLst>
      <p:ext uri="{BB962C8B-B14F-4D97-AF65-F5344CB8AC3E}">
        <p14:creationId xmlns:p14="http://schemas.microsoft.com/office/powerpoint/2010/main" val="4283572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caballero\Desktop\transition bana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6080"/>
            <a:ext cx="9144000" cy="68514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641928" y="673701"/>
            <a:ext cx="5660572" cy="768655"/>
          </a:xfrm>
          <a:solidFill>
            <a:srgbClr val="002060">
              <a:alpha val="41176"/>
            </a:srgbClr>
          </a:solidFill>
        </p:spPr>
        <p:txBody>
          <a:bodyPr>
            <a:noAutofit/>
          </a:bodyPr>
          <a:lstStyle/>
          <a:p>
            <a:pPr algn="l"/>
            <a:r>
              <a:rPr lang="en-US" sz="2800" b="1" dirty="0">
                <a:solidFill>
                  <a:schemeClr val="bg1"/>
                </a:solidFill>
                <a:latin typeface="Arial" panose="020B0604020202020204" pitchFamily="34" charset="0"/>
                <a:cs typeface="Arial" panose="020B0604020202020204" pitchFamily="34" charset="0"/>
              </a:rPr>
              <a:t>              Prioritizing Action</a:t>
            </a:r>
            <a:endParaRPr lang="en-US" sz="2800"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rot="3499950">
            <a:off x="-307811" y="3728336"/>
            <a:ext cx="7094637" cy="2885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699" tIns="35699" rIns="35699" bIns="35699" numCol="1" spcCol="26775" rtlCol="0" anchor="ctr">
            <a:spAutoFit/>
          </a:bodyPr>
          <a:lstStyle/>
          <a:p>
            <a:pPr defTabSz="410562" latinLnBrk="1" hangingPunct="0"/>
            <a:r>
              <a:rPr lang="en-US" sz="1400" b="1" dirty="0">
                <a:solidFill>
                  <a:schemeClr val="bg1"/>
                </a:solidFill>
              </a:rPr>
              <a:t>                                                Least Preferred</a:t>
            </a:r>
          </a:p>
        </p:txBody>
      </p:sp>
      <p:cxnSp>
        <p:nvCxnSpPr>
          <p:cNvPr id="7" name="Straight Connector 6"/>
          <p:cNvCxnSpPr/>
          <p:nvPr/>
        </p:nvCxnSpPr>
        <p:spPr>
          <a:xfrm>
            <a:off x="2652117" y="2948375"/>
            <a:ext cx="1151930" cy="1864519"/>
          </a:xfrm>
          <a:prstGeom prst="line">
            <a:avLst/>
          </a:prstGeom>
          <a:ln/>
        </p:spPr>
        <p:style>
          <a:lnRef idx="1">
            <a:schemeClr val="accent1"/>
          </a:lnRef>
          <a:fillRef idx="0">
            <a:schemeClr val="accent1"/>
          </a:fillRef>
          <a:effectRef idx="0">
            <a:schemeClr val="accent1"/>
          </a:effectRef>
          <a:fontRef idx="minor">
            <a:schemeClr val="tx1"/>
          </a:fontRef>
        </p:style>
      </p:cxnSp>
      <p:pic>
        <p:nvPicPr>
          <p:cNvPr id="10" name="Content Placeholder 9" descr="food-waste-hierarchy.png"/>
          <p:cNvPicPr>
            <a:picLocks noGrp="1" noChangeAspect="1"/>
          </p:cNvPicPr>
          <p:nvPr>
            <p:ph idx="1"/>
          </p:nvPr>
        </p:nvPicPr>
        <p:blipFill>
          <a:blip r:embed="rId4"/>
          <a:srcRect l="-9836" r="-9836"/>
          <a:stretch>
            <a:fillRect/>
          </a:stretch>
        </p:blipFill>
        <p:spPr>
          <a:xfrm>
            <a:off x="1123948" y="1600200"/>
            <a:ext cx="6791325" cy="4858657"/>
          </a:xfrm>
        </p:spPr>
      </p:pic>
    </p:spTree>
    <p:extLst>
      <p:ext uri="{BB962C8B-B14F-4D97-AF65-F5344CB8AC3E}">
        <p14:creationId xmlns:p14="http://schemas.microsoft.com/office/powerpoint/2010/main" val="3132284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283030" y="489857"/>
            <a:ext cx="8403771" cy="1637960"/>
          </a:xfrm>
        </p:spPr>
        <p:txBody>
          <a:bodyPr>
            <a:normAutofit fontScale="90000"/>
          </a:bodyPr>
          <a:lstStyle/>
          <a:p>
            <a:pPr algn="l"/>
            <a:br>
              <a:rPr lang="en-US" sz="3600" b="1" i="1" dirty="0">
                <a:solidFill>
                  <a:srgbClr val="00B0F0"/>
                </a:solidFill>
                <a:latin typeface="Arial" charset="0"/>
                <a:ea typeface="Arial" charset="0"/>
                <a:cs typeface="Arial" charset="0"/>
              </a:rPr>
            </a:br>
            <a:r>
              <a:rPr lang="en-US" sz="3600" b="1" i="1" dirty="0">
                <a:solidFill>
                  <a:srgbClr val="00B0F0"/>
                </a:solidFill>
                <a:latin typeface="Arial" charset="0"/>
                <a:ea typeface="Arial" charset="0"/>
                <a:cs typeface="Arial" charset="0"/>
              </a:rPr>
              <a:t> 	 </a:t>
            </a:r>
            <a:r>
              <a:rPr lang="en-US" sz="3100" b="1" i="1" dirty="0">
                <a:latin typeface="Arial" charset="0"/>
                <a:ea typeface="Arial" charset="0"/>
                <a:cs typeface="Arial" charset="0"/>
              </a:rPr>
              <a:t>Biggest Environmental and</a:t>
            </a:r>
            <a:br>
              <a:rPr lang="en-US" sz="3100" b="1" i="1" dirty="0">
                <a:latin typeface="Arial" charset="0"/>
                <a:ea typeface="Arial" charset="0"/>
                <a:cs typeface="Arial" charset="0"/>
              </a:rPr>
            </a:br>
            <a:r>
              <a:rPr lang="en-US" sz="3100" b="1" i="1" dirty="0">
                <a:latin typeface="Arial" charset="0"/>
                <a:ea typeface="Arial" charset="0"/>
                <a:cs typeface="Arial" charset="0"/>
              </a:rPr>
              <a:t> 	Financial Bang for the Buck: </a:t>
            </a:r>
            <a:br>
              <a:rPr lang="en-US" sz="3000" i="1" dirty="0">
                <a:solidFill>
                  <a:srgbClr val="002060"/>
                </a:solidFill>
                <a:latin typeface="Arial" charset="0"/>
                <a:ea typeface="Arial" charset="0"/>
                <a:cs typeface="Arial" charset="0"/>
              </a:rPr>
            </a:br>
            <a:endParaRPr lang="en-US" sz="3300" b="1" dirty="0">
              <a:solidFill>
                <a:srgbClr val="002060"/>
              </a:solidFill>
              <a:latin typeface="Arial" charset="0"/>
              <a:ea typeface="Arial" charset="0"/>
              <a:cs typeface="Arial" charset="0"/>
            </a:endParaRPr>
          </a:p>
        </p:txBody>
      </p:sp>
      <p:sp>
        <p:nvSpPr>
          <p:cNvPr id="3" name="Content Placeholder 2"/>
          <p:cNvSpPr>
            <a:spLocks noGrp="1"/>
          </p:cNvSpPr>
          <p:nvPr>
            <p:ph idx="1"/>
          </p:nvPr>
        </p:nvSpPr>
        <p:spPr>
          <a:xfrm>
            <a:off x="457200" y="3759200"/>
            <a:ext cx="8229600" cy="2700795"/>
          </a:xfrm>
        </p:spPr>
        <p:txBody>
          <a:bodyPr>
            <a:normAutofit/>
          </a:bodyPr>
          <a:lstStyle/>
          <a:p>
            <a:r>
              <a:rPr lang="en-US" sz="2500" b="1" dirty="0">
                <a:solidFill>
                  <a:srgbClr val="002060"/>
                </a:solidFill>
              </a:rPr>
              <a:t>Consumer education</a:t>
            </a:r>
          </a:p>
          <a:p>
            <a:r>
              <a:rPr lang="en-US" sz="2500" dirty="0">
                <a:solidFill>
                  <a:srgbClr val="002060"/>
                </a:solidFill>
              </a:rPr>
              <a:t>Standardized date labelling</a:t>
            </a:r>
          </a:p>
          <a:p>
            <a:r>
              <a:rPr lang="en-US" sz="2500" dirty="0">
                <a:solidFill>
                  <a:srgbClr val="002060"/>
                </a:solidFill>
              </a:rPr>
              <a:t>Waste tracking &amp; analytics</a:t>
            </a:r>
          </a:p>
          <a:p>
            <a:r>
              <a:rPr lang="en-US" sz="2500" dirty="0">
                <a:solidFill>
                  <a:srgbClr val="002060"/>
                </a:solidFill>
              </a:rPr>
              <a:t>Tax incentives for food donation</a:t>
            </a:r>
          </a:p>
        </p:txBody>
      </p:sp>
    </p:spTree>
    <p:extLst>
      <p:ext uri="{BB962C8B-B14F-4D97-AF65-F5344CB8AC3E}">
        <p14:creationId xmlns:p14="http://schemas.microsoft.com/office/powerpoint/2010/main" val="1552729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6E6801-1F33-45F4-94B5-02C910613791}"/>
              </a:ext>
            </a:extLst>
          </p:cNvPr>
          <p:cNvSpPr>
            <a:spLocks noGrp="1"/>
          </p:cNvSpPr>
          <p:nvPr>
            <p:ph idx="1"/>
          </p:nvPr>
        </p:nvSpPr>
        <p:spPr>
          <a:xfrm>
            <a:off x="571500" y="1583814"/>
            <a:ext cx="8001000" cy="4144214"/>
          </a:xfrm>
        </p:spPr>
        <p:txBody>
          <a:bodyPr/>
          <a:lstStyle/>
          <a:p>
            <a:pPr marL="342900" indent="-342900">
              <a:buFont typeface="Arial" panose="020B0604020202020204" pitchFamily="34" charset="0"/>
              <a:buChar char="•"/>
            </a:pPr>
            <a:r>
              <a:rPr lang="en-US" sz="1700" b="1" dirty="0">
                <a:solidFill>
                  <a:schemeClr val="tx1">
                    <a:lumMod val="90000"/>
                    <a:lumOff val="10000"/>
                  </a:schemeClr>
                </a:solidFill>
              </a:rPr>
              <a:t>LACK OF AWARENESS AND INFORMATION: </a:t>
            </a:r>
            <a:r>
              <a:rPr lang="en-US" sz="1700" dirty="0"/>
              <a:t>Many consumers are not aware of how much food they waste or its implications. Some also lack information or skills to properly store and “use up” food.</a:t>
            </a:r>
          </a:p>
          <a:p>
            <a:r>
              <a:rPr lang="en-US" sz="800" dirty="0"/>
              <a:t> </a:t>
            </a:r>
          </a:p>
          <a:p>
            <a:pPr marL="342900" indent="-342900">
              <a:buFont typeface="Arial" panose="020B0604020202020204" pitchFamily="34" charset="0"/>
              <a:buChar char="•"/>
            </a:pPr>
            <a:r>
              <a:rPr lang="en-US" sz="1700" b="1" dirty="0">
                <a:solidFill>
                  <a:schemeClr val="tx1">
                    <a:lumMod val="90000"/>
                    <a:lumOff val="10000"/>
                  </a:schemeClr>
                </a:solidFill>
              </a:rPr>
              <a:t>POOR STORAGE: </a:t>
            </a:r>
            <a:r>
              <a:rPr lang="en-US" sz="1700" dirty="0"/>
              <a:t>Food spoils in homes due to suboptimal storage, poor visibility in refrigerators, partially used ingredients, and misjudged food needs. </a:t>
            </a:r>
          </a:p>
          <a:p>
            <a:endParaRPr lang="en-US" sz="800" dirty="0"/>
          </a:p>
          <a:p>
            <a:pPr marL="342900" indent="-342900">
              <a:buFont typeface="Arial" panose="020B0604020202020204" pitchFamily="34" charset="0"/>
              <a:buChar char="•"/>
            </a:pPr>
            <a:r>
              <a:rPr lang="en-US" sz="1700" b="1" dirty="0">
                <a:solidFill>
                  <a:schemeClr val="tx1">
                    <a:lumMod val="90000"/>
                    <a:lumOff val="10000"/>
                  </a:schemeClr>
                </a:solidFill>
              </a:rPr>
              <a:t>POOR PLANNING: </a:t>
            </a:r>
            <a:r>
              <a:rPr lang="en-US" sz="1700" dirty="0"/>
              <a:t>Consumers may overbuy because they fail to plan meals, fail to use a shopping list, inaccurately estimate what is needed for meal preparation, or decide on impromptu restaurant meals. </a:t>
            </a:r>
          </a:p>
          <a:p>
            <a:endParaRPr lang="en-US" sz="800" dirty="0"/>
          </a:p>
          <a:p>
            <a:pPr marL="342900" indent="-342900">
              <a:buFont typeface="Arial" panose="020B0604020202020204" pitchFamily="34" charset="0"/>
              <a:buChar char="•"/>
            </a:pPr>
            <a:r>
              <a:rPr lang="en-US" sz="1700" b="1" dirty="0">
                <a:solidFill>
                  <a:schemeClr val="tx1">
                    <a:lumMod val="90000"/>
                    <a:lumOff val="10000"/>
                  </a:schemeClr>
                </a:solidFill>
              </a:rPr>
              <a:t>CONFUSION OVER DATE LABELS:</a:t>
            </a:r>
            <a:r>
              <a:rPr lang="en-US" sz="1700" dirty="0"/>
              <a:t> Multiple dates, inconsistent usage, and lack of education around date label meanings cause consumers to discard food prematurely. </a:t>
            </a:r>
          </a:p>
          <a:p>
            <a:endParaRPr lang="en-US" sz="800" dirty="0"/>
          </a:p>
          <a:p>
            <a:pPr marL="342900" indent="-342900">
              <a:buFont typeface="Arial" panose="020B0604020202020204" pitchFamily="34" charset="0"/>
              <a:buChar char="•"/>
            </a:pPr>
            <a:r>
              <a:rPr lang="en-US" sz="1700" b="1" dirty="0">
                <a:solidFill>
                  <a:schemeClr val="tx1">
                    <a:lumMod val="90000"/>
                    <a:lumOff val="10000"/>
                  </a:schemeClr>
                </a:solidFill>
              </a:rPr>
              <a:t>IMPULSE AND BULK PURCHASES: </a:t>
            </a:r>
            <a:r>
              <a:rPr lang="en-US" sz="1700" dirty="0"/>
              <a:t>Promotions encouraging unusual or bulk purchases result in consumers buying foods outside their typical needs, and these foods may not be consumed. </a:t>
            </a:r>
          </a:p>
          <a:p>
            <a:endParaRPr lang="en-US" sz="800" dirty="0"/>
          </a:p>
          <a:p>
            <a:pPr marL="342900" indent="-342900">
              <a:buFont typeface="Arial" panose="020B0604020202020204" pitchFamily="34" charset="0"/>
              <a:buChar char="•"/>
            </a:pPr>
            <a:r>
              <a:rPr lang="en-US" sz="1700" b="1" dirty="0">
                <a:solidFill>
                  <a:schemeClr val="tx1">
                    <a:lumMod val="90000"/>
                    <a:lumOff val="10000"/>
                  </a:schemeClr>
                </a:solidFill>
              </a:rPr>
              <a:t>OVERPRODUCTION:</a:t>
            </a:r>
            <a:r>
              <a:rPr lang="en-US" sz="1700" dirty="0"/>
              <a:t> Preparing more food than needed can lead to waste unless leftovers are saved and consumed.</a:t>
            </a:r>
          </a:p>
        </p:txBody>
      </p:sp>
      <p:sp>
        <p:nvSpPr>
          <p:cNvPr id="3" name="Slide Number Placeholder 2">
            <a:extLst>
              <a:ext uri="{FF2B5EF4-FFF2-40B4-BE49-F238E27FC236}">
                <a16:creationId xmlns:a16="http://schemas.microsoft.com/office/drawing/2014/main" id="{8B453099-0A43-4597-890B-194309998F01}"/>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A992F6-0A7B-334A-9D55-6AB578A2FA35}" type="slidenum">
              <a:rPr kumimoji="0" lang="en-US" sz="1200" b="0" i="0" u="none" strike="noStrike" kern="1200" cap="none" spc="0" normalizeH="0" baseline="0" noProof="0" smtClean="0">
                <a:ln>
                  <a:noFill/>
                </a:ln>
                <a:solidFill>
                  <a:srgbClr val="14284B">
                    <a:tint val="75000"/>
                  </a:srgbClr>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rgbClr val="14284B">
                  <a:tint val="75000"/>
                </a:srgbClr>
              </a:solidFill>
              <a:effectLst/>
              <a:uLnTx/>
              <a:uFillTx/>
              <a:latin typeface="Arial"/>
              <a:ea typeface="+mn-ea"/>
              <a:cs typeface="+mn-cs"/>
            </a:endParaRPr>
          </a:p>
        </p:txBody>
      </p:sp>
      <p:sp>
        <p:nvSpPr>
          <p:cNvPr id="5" name="Title 4">
            <a:extLst>
              <a:ext uri="{FF2B5EF4-FFF2-40B4-BE49-F238E27FC236}">
                <a16:creationId xmlns:a16="http://schemas.microsoft.com/office/drawing/2014/main" id="{600E2CF1-EB54-431F-859D-2CE9CE8894A3}"/>
              </a:ext>
            </a:extLst>
          </p:cNvPr>
          <p:cNvSpPr>
            <a:spLocks noGrp="1"/>
          </p:cNvSpPr>
          <p:nvPr>
            <p:ph type="title"/>
          </p:nvPr>
        </p:nvSpPr>
        <p:spPr/>
        <p:txBody>
          <a:bodyPr>
            <a:normAutofit fontScale="90000"/>
          </a:bodyPr>
          <a:lstStyle/>
          <a:p>
            <a:r>
              <a:rPr lang="en-US" dirty="0"/>
              <a:t>Drivers of household food waste</a:t>
            </a:r>
          </a:p>
        </p:txBody>
      </p:sp>
    </p:spTree>
    <p:extLst>
      <p:ext uri="{BB962C8B-B14F-4D97-AF65-F5344CB8AC3E}">
        <p14:creationId xmlns:p14="http://schemas.microsoft.com/office/powerpoint/2010/main" val="2198439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FF0BC1-181D-4A2C-B06C-16E0A29BD074}"/>
              </a:ext>
            </a:extLst>
          </p:cNvPr>
          <p:cNvSpPr>
            <a:spLocks noGrp="1"/>
          </p:cNvSpPr>
          <p:nvPr>
            <p:ph type="sldNum" sz="quarter" idx="10"/>
          </p:nvPr>
        </p:nvSpPr>
        <p:spPr/>
        <p:txBody>
          <a:bodyPr/>
          <a:lstStyle/>
          <a:p>
            <a:fld id="{3ABA73B6-3AA0-4F19-82F5-C8EAE605FC2D}" type="slidenum">
              <a:rPr lang="uk-UA" smtClean="0"/>
              <a:pPr/>
              <a:t>19</a:t>
            </a:fld>
            <a:endParaRPr lang="uk-UA"/>
          </a:p>
        </p:txBody>
      </p:sp>
      <p:pic>
        <p:nvPicPr>
          <p:cNvPr id="3" name="Picture Placeholder 4">
            <a:extLst>
              <a:ext uri="{FF2B5EF4-FFF2-40B4-BE49-F238E27FC236}">
                <a16:creationId xmlns:a16="http://schemas.microsoft.com/office/drawing/2014/main" id="{5335C6D4-C38D-4AC6-AF7E-3FBFD00A2A27}"/>
              </a:ext>
            </a:extLst>
          </p:cNvPr>
          <p:cNvPicPr>
            <a:picLocks noChangeAspect="1"/>
          </p:cNvPicPr>
          <p:nvPr/>
        </p:nvPicPr>
        <p:blipFill rotWithShape="1">
          <a:blip r:embed="rId2"/>
          <a:srcRect b="26729"/>
          <a:stretch/>
        </p:blipFill>
        <p:spPr>
          <a:xfrm>
            <a:off x="1119352" y="-517710"/>
            <a:ext cx="6727071" cy="7605634"/>
          </a:xfrm>
          <a:prstGeom prst="rect">
            <a:avLst/>
          </a:prstGeom>
        </p:spPr>
      </p:pic>
    </p:spTree>
    <p:extLst>
      <p:ext uri="{BB962C8B-B14F-4D97-AF65-F5344CB8AC3E}">
        <p14:creationId xmlns:p14="http://schemas.microsoft.com/office/powerpoint/2010/main" val="1622829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t>
            </a:r>
            <a:r>
              <a:rPr lang="en-US" i="1" dirty="0"/>
              <a:t>You</a:t>
            </a:r>
            <a:r>
              <a:rPr lang="en-US" dirty="0"/>
              <a:t> Can Do</a:t>
            </a:r>
          </a:p>
        </p:txBody>
      </p:sp>
      <p:sp>
        <p:nvSpPr>
          <p:cNvPr id="3" name="Content Placeholder 2"/>
          <p:cNvSpPr>
            <a:spLocks noGrp="1"/>
          </p:cNvSpPr>
          <p:nvPr>
            <p:ph idx="1"/>
          </p:nvPr>
        </p:nvSpPr>
        <p:spPr>
          <a:xfrm>
            <a:off x="457200" y="1600200"/>
            <a:ext cx="8229600" cy="4525963"/>
          </a:xfrm>
        </p:spPr>
        <p:txBody>
          <a:bodyPr/>
          <a:lstStyle/>
          <a:p>
            <a:r>
              <a:rPr lang="en-US" dirty="0"/>
              <a:t>Plan meals ahead</a:t>
            </a:r>
          </a:p>
          <a:p>
            <a:r>
              <a:rPr lang="en-US" dirty="0"/>
              <a:t>Store your food smartly</a:t>
            </a:r>
          </a:p>
          <a:p>
            <a:r>
              <a:rPr lang="en-US" dirty="0"/>
              <a:t>Eat leftovers</a:t>
            </a:r>
          </a:p>
          <a:p>
            <a:r>
              <a:rPr lang="en-US" dirty="0"/>
              <a:t>Freeze what you can’t eat</a:t>
            </a:r>
          </a:p>
          <a:p>
            <a:r>
              <a:rPr lang="en-US" dirty="0"/>
              <a:t>Understand expiration dates</a:t>
            </a:r>
          </a:p>
          <a:p>
            <a:r>
              <a:rPr lang="en-US" dirty="0"/>
              <a:t>Use your nose and common sense</a:t>
            </a:r>
          </a:p>
          <a:p>
            <a:r>
              <a:rPr lang="en-US" dirty="0"/>
              <a:t>Pass along large scale leftovers</a:t>
            </a:r>
          </a:p>
          <a:p>
            <a:endParaRPr lang="en-US" dirty="0"/>
          </a:p>
        </p:txBody>
      </p:sp>
      <p:pic>
        <p:nvPicPr>
          <p:cNvPr id="6" name="Picture 5"/>
          <p:cNvPicPr>
            <a:picLocks noChangeAspect="1"/>
          </p:cNvPicPr>
          <p:nvPr/>
        </p:nvPicPr>
        <p:blipFill>
          <a:blip r:embed="rId2"/>
          <a:stretch>
            <a:fillRect/>
          </a:stretch>
        </p:blipFill>
        <p:spPr>
          <a:xfrm>
            <a:off x="5712073" y="1868488"/>
            <a:ext cx="2974727" cy="31210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40416"/>
            <a:ext cx="8229600" cy="3385748"/>
          </a:xfrm>
        </p:spPr>
        <p:txBody>
          <a:bodyPr>
            <a:normAutofit fontScale="92500" lnSpcReduction="20000"/>
          </a:bodyPr>
          <a:lstStyle/>
          <a:p>
            <a:pPr>
              <a:buNone/>
            </a:pPr>
            <a:endParaRPr lang="en-US" dirty="0"/>
          </a:p>
          <a:p>
            <a:r>
              <a:rPr lang="en-US" dirty="0"/>
              <a:t>Buy less food</a:t>
            </a:r>
          </a:p>
          <a:p>
            <a:r>
              <a:rPr lang="en-US" dirty="0"/>
              <a:t>Have a “use me first” bin in your fridge</a:t>
            </a:r>
          </a:p>
          <a:p>
            <a:r>
              <a:rPr lang="en-US" dirty="0"/>
              <a:t>Start a compost pile or add to a neighbor’s</a:t>
            </a:r>
          </a:p>
          <a:p>
            <a:r>
              <a:rPr lang="en-US" dirty="0"/>
              <a:t>Buy seconds when you can</a:t>
            </a:r>
          </a:p>
          <a:p>
            <a:r>
              <a:rPr lang="en-US" dirty="0"/>
              <a:t>Speak up at grocery stores</a:t>
            </a:r>
          </a:p>
          <a:p>
            <a:r>
              <a:rPr lang="en-US" dirty="0"/>
              <a:t>Use your freezer a lot</a:t>
            </a:r>
          </a:p>
          <a:p>
            <a:endParaRPr lang="en-US" dirty="0"/>
          </a:p>
        </p:txBody>
      </p:sp>
      <p:pic>
        <p:nvPicPr>
          <p:cNvPr id="4" name="Picture 3"/>
          <p:cNvPicPr>
            <a:picLocks noChangeAspect="1"/>
          </p:cNvPicPr>
          <p:nvPr/>
        </p:nvPicPr>
        <p:blipFill>
          <a:blip r:embed="rId2"/>
          <a:stretch>
            <a:fillRect/>
          </a:stretch>
        </p:blipFill>
        <p:spPr>
          <a:xfrm>
            <a:off x="1550988" y="653987"/>
            <a:ext cx="2643340" cy="2240643"/>
          </a:xfrm>
          <a:prstGeom prst="rect">
            <a:avLst/>
          </a:prstGeom>
        </p:spPr>
      </p:pic>
      <p:pic>
        <p:nvPicPr>
          <p:cNvPr id="5" name="Picture 4"/>
          <p:cNvPicPr>
            <a:picLocks noChangeAspect="1"/>
          </p:cNvPicPr>
          <p:nvPr/>
        </p:nvPicPr>
        <p:blipFill>
          <a:blip r:embed="rId3"/>
          <a:stretch>
            <a:fillRect/>
          </a:stretch>
        </p:blipFill>
        <p:spPr>
          <a:xfrm>
            <a:off x="6346146" y="499773"/>
            <a:ext cx="2130425" cy="312096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Resources</a:t>
            </a:r>
            <a:br>
              <a:rPr lang="en-US" dirty="0"/>
            </a:br>
            <a:endParaRPr lang="en-US" dirty="0"/>
          </a:p>
        </p:txBody>
      </p:sp>
      <p:sp>
        <p:nvSpPr>
          <p:cNvPr id="3" name="Content Placeholder 2"/>
          <p:cNvSpPr>
            <a:spLocks noGrp="1"/>
          </p:cNvSpPr>
          <p:nvPr>
            <p:ph idx="1"/>
          </p:nvPr>
        </p:nvSpPr>
        <p:spPr/>
        <p:txBody>
          <a:bodyPr/>
          <a:lstStyle/>
          <a:p>
            <a:r>
              <a:rPr lang="en-US" dirty="0" err="1"/>
              <a:t>Savethefood.org</a:t>
            </a:r>
            <a:endParaRPr lang="en-US" dirty="0"/>
          </a:p>
          <a:p>
            <a:r>
              <a:rPr lang="en-US" dirty="0"/>
              <a:t>Just Eat it Film-Sponsor a showing</a:t>
            </a:r>
          </a:p>
          <a:p>
            <a:r>
              <a:rPr lang="en-US" dirty="0"/>
              <a:t>Host a book group</a:t>
            </a:r>
          </a:p>
          <a:p>
            <a:r>
              <a:rPr lang="en-US" dirty="0"/>
              <a:t>Host a dinner at your home featuring FW</a:t>
            </a:r>
          </a:p>
          <a:p>
            <a:r>
              <a:rPr lang="en-US" dirty="0"/>
              <a:t>Volunteer </a:t>
            </a:r>
          </a:p>
          <a:p>
            <a:r>
              <a:rPr lang="en-US" dirty="0"/>
              <a:t>Advocate</a:t>
            </a:r>
          </a:p>
          <a:p>
            <a:r>
              <a:rPr lang="en-US" dirty="0"/>
              <a:t>Understand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a:cs typeface="Arial"/>
              </a:rPr>
              <a:t>Cook it, store it, share it. Just don’t waste it.</a:t>
            </a:r>
          </a:p>
        </p:txBody>
      </p:sp>
      <p:grpSp>
        <p:nvGrpSpPr>
          <p:cNvPr id="3" name="Group 2"/>
          <p:cNvGrpSpPr/>
          <p:nvPr/>
        </p:nvGrpSpPr>
        <p:grpSpPr>
          <a:xfrm>
            <a:off x="462799" y="1572431"/>
            <a:ext cx="7455300" cy="4497441"/>
            <a:chOff x="-4454844" y="1076568"/>
            <a:chExt cx="7455300" cy="3373081"/>
          </a:xfrm>
        </p:grpSpPr>
        <p:pic>
          <p:nvPicPr>
            <p:cNvPr id="1026" name="Picture 2" descr="T:\CAMPMGMT\_APPROVAL NEEDED\Reducing Food Waste\41916\539x786\Food-Waste_Bread_539x7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4844" y="1076568"/>
              <a:ext cx="2313092" cy="33730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CAMPMGMT\_APPROVAL NEEDED\Reducing Food Waste\41916\539x786\Food-Waste_Egg_539x78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363" y="1076569"/>
              <a:ext cx="2313093" cy="3373080"/>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8" descr="T:\CAMPMGMT\_APPROVAL NEEDED\Reducing Food Waste\41916\539x786\Food-Waste_Chicken_539x78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7365" y="1603409"/>
            <a:ext cx="2313092" cy="4497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244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Helvetica "/>
              </a:rPr>
              <a:t>TRASH FACTS: GUERRILLA TACTICS</a:t>
            </a:r>
          </a:p>
        </p:txBody>
      </p:sp>
      <p:pic>
        <p:nvPicPr>
          <p:cNvPr id="3" name="Picture 2"/>
          <p:cNvPicPr>
            <a:picLocks noChangeAspect="1"/>
          </p:cNvPicPr>
          <p:nvPr/>
        </p:nvPicPr>
        <p:blipFill rotWithShape="1">
          <a:blip r:embed="rId3"/>
          <a:srcRect l="24057" t="23691" r="21884" b="14269"/>
          <a:stretch/>
        </p:blipFill>
        <p:spPr>
          <a:xfrm>
            <a:off x="109477" y="2189892"/>
            <a:ext cx="4302415" cy="3703165"/>
          </a:xfrm>
          <a:prstGeom prst="rect">
            <a:avLst/>
          </a:prstGeom>
        </p:spPr>
      </p:pic>
      <p:pic>
        <p:nvPicPr>
          <p:cNvPr id="6" name="Picture 5"/>
          <p:cNvPicPr>
            <a:picLocks noChangeAspect="1"/>
          </p:cNvPicPr>
          <p:nvPr/>
        </p:nvPicPr>
        <p:blipFill rotWithShape="1">
          <a:blip r:embed="rId4"/>
          <a:srcRect l="2542" t="11453" r="17921" b="10708"/>
          <a:stretch/>
        </p:blipFill>
        <p:spPr>
          <a:xfrm>
            <a:off x="4585079" y="2189892"/>
            <a:ext cx="4416979" cy="3703165"/>
          </a:xfrm>
          <a:prstGeom prst="rect">
            <a:avLst/>
          </a:prstGeom>
        </p:spPr>
      </p:pic>
    </p:spTree>
    <p:extLst>
      <p:ext uri="{BB962C8B-B14F-4D97-AF65-F5344CB8AC3E}">
        <p14:creationId xmlns:p14="http://schemas.microsoft.com/office/powerpoint/2010/main" val="1804353565"/>
      </p:ext>
    </p:extLst>
  </p:cSld>
  <p:clrMapOvr>
    <a:masterClrMapping/>
  </p:clrMapOvr>
</p:sld>
</file>

<file path=ppt/theme/theme1.xml><?xml version="1.0" encoding="utf-8"?>
<a:theme xmlns:a="http://schemas.openxmlformats.org/drawingml/2006/main" name="Office Them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3528</TotalTime>
  <Words>1226</Words>
  <Application>Microsoft Macintosh PowerPoint</Application>
  <PresentationFormat>On-screen Show (4:3)</PresentationFormat>
  <Paragraphs>165</Paragraphs>
  <Slides>24</Slides>
  <Notes>11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24</vt:i4>
      </vt:variant>
    </vt:vector>
  </HeadingPairs>
  <TitlesOfParts>
    <vt:vector size="37" baseType="lpstr">
      <vt:lpstr>ＭＳ Ｐゴシック</vt:lpstr>
      <vt:lpstr>Arial</vt:lpstr>
      <vt:lpstr>Arial Narrow</vt:lpstr>
      <vt:lpstr>Avenir Roman</vt:lpstr>
      <vt:lpstr>Calibri</vt:lpstr>
      <vt:lpstr>Georgia</vt:lpstr>
      <vt:lpstr>Helvetica </vt:lpstr>
      <vt:lpstr>Helvetica Light</vt:lpstr>
      <vt:lpstr>Knockout 47 Bantamweight</vt:lpstr>
      <vt:lpstr>SapientSansBold</vt:lpstr>
      <vt:lpstr>SapientSansRegular</vt:lpstr>
      <vt:lpstr>Wingdings</vt:lpstr>
      <vt:lpstr>Office Theme</vt:lpstr>
      <vt:lpstr>Food waste:  What’s the big deal?</vt:lpstr>
      <vt:lpstr>PowerPoint Presentation</vt:lpstr>
      <vt:lpstr>PowerPoint Presentation</vt:lpstr>
      <vt:lpstr>PowerPoint Presentation</vt:lpstr>
      <vt:lpstr>Consumer Waste </vt:lpstr>
      <vt:lpstr>PowerPoint Presentation</vt:lpstr>
      <vt:lpstr>The Collateral Damage of Wasting Food</vt:lpstr>
      <vt:lpstr>PowerPoint Presentation</vt:lpstr>
      <vt:lpstr>PowerPoint Presentation</vt:lpstr>
      <vt:lpstr>95%  </vt:lpstr>
      <vt:lpstr>PowerPoint Presentation</vt:lpstr>
      <vt:lpstr>PowerPoint Presentation</vt:lpstr>
      <vt:lpstr>PowerPoint Presentation</vt:lpstr>
      <vt:lpstr>PowerPoint Presentation</vt:lpstr>
      <vt:lpstr>New  National Goal</vt:lpstr>
      <vt:lpstr>              Prioritizing Action</vt:lpstr>
      <vt:lpstr>    Biggest Environmental and   Financial Bang for the Buck:  </vt:lpstr>
      <vt:lpstr>Drivers of household food waste</vt:lpstr>
      <vt:lpstr>PowerPoint Presentation</vt:lpstr>
      <vt:lpstr>What You Can Do</vt:lpstr>
      <vt:lpstr>PowerPoint Presentation</vt:lpstr>
      <vt:lpstr>Resources </vt:lpstr>
      <vt:lpstr>Cook it, store it, share it. Just don’t waste it.</vt:lpstr>
      <vt:lpstr>TRASH FACTS: GUERRILLA TACTICS</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waste:  What’s the big deal?</dc:title>
  <dc:creator>Tracey Shafroth</dc:creator>
  <cp:lastModifiedBy>Julie Ridl</cp:lastModifiedBy>
  <cp:revision>12</cp:revision>
  <dcterms:created xsi:type="dcterms:W3CDTF">2018-03-15T20:18:14Z</dcterms:created>
  <dcterms:modified xsi:type="dcterms:W3CDTF">2018-03-16T00:04:16Z</dcterms:modified>
</cp:coreProperties>
</file>