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33"/>
  </p:notesMasterIdLst>
  <p:sldIdLst>
    <p:sldId id="256" r:id="rId2"/>
    <p:sldId id="293" r:id="rId3"/>
    <p:sldId id="301" r:id="rId4"/>
    <p:sldId id="302" r:id="rId5"/>
    <p:sldId id="300" r:id="rId6"/>
    <p:sldId id="257" r:id="rId7"/>
    <p:sldId id="292" r:id="rId8"/>
    <p:sldId id="295" r:id="rId9"/>
    <p:sldId id="296" r:id="rId10"/>
    <p:sldId id="299" r:id="rId11"/>
    <p:sldId id="277" r:id="rId12"/>
    <p:sldId id="291" r:id="rId13"/>
    <p:sldId id="258" r:id="rId14"/>
    <p:sldId id="262" r:id="rId15"/>
    <p:sldId id="297" r:id="rId16"/>
    <p:sldId id="264" r:id="rId17"/>
    <p:sldId id="260" r:id="rId18"/>
    <p:sldId id="261" r:id="rId19"/>
    <p:sldId id="265" r:id="rId20"/>
    <p:sldId id="287" r:id="rId21"/>
    <p:sldId id="267" r:id="rId22"/>
    <p:sldId id="298" r:id="rId23"/>
    <p:sldId id="272" r:id="rId24"/>
    <p:sldId id="278" r:id="rId25"/>
    <p:sldId id="283" r:id="rId26"/>
    <p:sldId id="282" r:id="rId27"/>
    <p:sldId id="288" r:id="rId28"/>
    <p:sldId id="273" r:id="rId29"/>
    <p:sldId id="304" r:id="rId30"/>
    <p:sldId id="286" r:id="rId31"/>
    <p:sldId id="303" r:id="rId3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871" autoAdjust="0"/>
    <p:restoredTop sz="89160" autoAdjust="0"/>
  </p:normalViewPr>
  <p:slideViewPr>
    <p:cSldViewPr snapToGrid="0" snapToObjects="1">
      <p:cViewPr>
        <p:scale>
          <a:sx n="112" d="100"/>
          <a:sy n="112" d="100"/>
        </p:scale>
        <p:origin x="752" y="144"/>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89" d="100"/>
        <a:sy n="89" d="100"/>
      </p:scale>
      <p:origin x="0" y="1592"/>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8E83C40-4032-4E42-9A22-32D0776155CA}" type="datetimeFigureOut">
              <a:rPr lang="en-US" smtClean="0"/>
              <a:t>5/8/18</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EB77155-4BC6-A440-8123-87DC0DED8291}" type="slidenum">
              <a:rPr lang="en-US" smtClean="0"/>
              <a:t>‹#›</a:t>
            </a:fld>
            <a:endParaRPr lang="en-US"/>
          </a:p>
        </p:txBody>
      </p:sp>
    </p:spTree>
    <p:extLst>
      <p:ext uri="{BB962C8B-B14F-4D97-AF65-F5344CB8AC3E}">
        <p14:creationId xmlns:p14="http://schemas.microsoft.com/office/powerpoint/2010/main" val="2766032237"/>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Ken:</a:t>
            </a:r>
          </a:p>
        </p:txBody>
      </p:sp>
      <p:sp>
        <p:nvSpPr>
          <p:cNvPr id="4" name="Slide Number Placeholder 3"/>
          <p:cNvSpPr>
            <a:spLocks noGrp="1"/>
          </p:cNvSpPr>
          <p:nvPr>
            <p:ph type="sldNum" sz="quarter" idx="10"/>
          </p:nvPr>
        </p:nvSpPr>
        <p:spPr/>
        <p:txBody>
          <a:bodyPr/>
          <a:lstStyle/>
          <a:p>
            <a:fld id="{5EB77155-4BC6-A440-8123-87DC0DED8291}" type="slidenum">
              <a:rPr lang="en-US" smtClean="0"/>
              <a:t>9</a:t>
            </a:fld>
            <a:endParaRPr lang="en-US"/>
          </a:p>
        </p:txBody>
      </p:sp>
    </p:spTree>
    <p:extLst>
      <p:ext uri="{BB962C8B-B14F-4D97-AF65-F5344CB8AC3E}">
        <p14:creationId xmlns:p14="http://schemas.microsoft.com/office/powerpoint/2010/main" val="4815745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Composting in the kitchen</a:t>
            </a:r>
            <a:r>
              <a:rPr lang="en-US" baseline="0" dirty="0"/>
              <a:t> (slicing, dicing, and transferring)</a:t>
            </a:r>
            <a:endParaRPr lang="en-US" dirty="0"/>
          </a:p>
        </p:txBody>
      </p:sp>
      <p:sp>
        <p:nvSpPr>
          <p:cNvPr id="4" name="Slide Number Placeholder 3"/>
          <p:cNvSpPr>
            <a:spLocks noGrp="1"/>
          </p:cNvSpPr>
          <p:nvPr>
            <p:ph type="sldNum" sz="quarter" idx="10"/>
          </p:nvPr>
        </p:nvSpPr>
        <p:spPr/>
        <p:txBody>
          <a:bodyPr/>
          <a:lstStyle/>
          <a:p>
            <a:fld id="{5EB77155-4BC6-A440-8123-87DC0DED8291}" type="slidenum">
              <a:rPr lang="en-US" smtClean="0"/>
              <a:t>12</a:t>
            </a:fld>
            <a:endParaRPr lang="en-US"/>
          </a:p>
        </p:txBody>
      </p:sp>
    </p:spTree>
    <p:extLst>
      <p:ext uri="{BB962C8B-B14F-4D97-AF65-F5344CB8AC3E}">
        <p14:creationId xmlns:p14="http://schemas.microsoft.com/office/powerpoint/2010/main" val="13206326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EB77155-4BC6-A440-8123-87DC0DED8291}" type="slidenum">
              <a:rPr lang="en-US" smtClean="0"/>
              <a:t>13</a:t>
            </a:fld>
            <a:endParaRPr lang="en-US"/>
          </a:p>
        </p:txBody>
      </p:sp>
    </p:spTree>
    <p:extLst>
      <p:ext uri="{BB962C8B-B14F-4D97-AF65-F5344CB8AC3E}">
        <p14:creationId xmlns:p14="http://schemas.microsoft.com/office/powerpoint/2010/main" val="7714871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a:t>Too many browns and your compost doesn't decay swiftly. The bacteria are not getting enough nitrogen to grow the colony. </a:t>
            </a:r>
          </a:p>
        </p:txBody>
      </p:sp>
      <p:sp>
        <p:nvSpPr>
          <p:cNvPr id="4" name="Slide Number Placeholder 3"/>
          <p:cNvSpPr>
            <a:spLocks noGrp="1"/>
          </p:cNvSpPr>
          <p:nvPr>
            <p:ph type="sldNum" sz="quarter" idx="10"/>
          </p:nvPr>
        </p:nvSpPr>
        <p:spPr/>
        <p:txBody>
          <a:bodyPr/>
          <a:lstStyle/>
          <a:p>
            <a:fld id="{5EB77155-4BC6-A440-8123-87DC0DED8291}" type="slidenum">
              <a:rPr lang="en-US" smtClean="0"/>
              <a:t>21</a:t>
            </a:fld>
            <a:endParaRPr lang="en-US"/>
          </a:p>
        </p:txBody>
      </p:sp>
    </p:spTree>
    <p:extLst>
      <p:ext uri="{BB962C8B-B14F-4D97-AF65-F5344CB8AC3E}">
        <p14:creationId xmlns:p14="http://schemas.microsoft.com/office/powerpoint/2010/main" val="34854389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a:t>You’ll maximize your composting efforts if you continuously turn, or mix, the heap. Mixing your heap will help to keep the browns and greens in balance, will distribute moisture, and add essential air (oxygen) to the mixture. The core (the inside) of the compost heap is always hotter and is the center of activity. The outside is generally less active and much cooler. </a:t>
            </a:r>
          </a:p>
          <a:p>
            <a:endParaRPr lang="en-US" dirty="0"/>
          </a:p>
        </p:txBody>
      </p:sp>
      <p:sp>
        <p:nvSpPr>
          <p:cNvPr id="4" name="Slide Number Placeholder 3"/>
          <p:cNvSpPr>
            <a:spLocks noGrp="1"/>
          </p:cNvSpPr>
          <p:nvPr>
            <p:ph type="sldNum" sz="quarter" idx="10"/>
          </p:nvPr>
        </p:nvSpPr>
        <p:spPr/>
        <p:txBody>
          <a:bodyPr/>
          <a:lstStyle/>
          <a:p>
            <a:fld id="{5EB77155-4BC6-A440-8123-87DC0DED8291}" type="slidenum">
              <a:rPr lang="en-US" smtClean="0"/>
              <a:t>24</a:t>
            </a:fld>
            <a:endParaRPr lang="en-US"/>
          </a:p>
        </p:txBody>
      </p:sp>
    </p:spTree>
    <p:extLst>
      <p:ext uri="{BB962C8B-B14F-4D97-AF65-F5344CB8AC3E}">
        <p14:creationId xmlns:p14="http://schemas.microsoft.com/office/powerpoint/2010/main" val="27932156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a:r>
          </a:p>
        </p:txBody>
      </p:sp>
      <p:sp>
        <p:nvSpPr>
          <p:cNvPr id="4" name="Slide Number Placeholder 3"/>
          <p:cNvSpPr>
            <a:spLocks noGrp="1"/>
          </p:cNvSpPr>
          <p:nvPr>
            <p:ph type="sldNum" sz="quarter" idx="10"/>
          </p:nvPr>
        </p:nvSpPr>
        <p:spPr/>
        <p:txBody>
          <a:bodyPr/>
          <a:lstStyle/>
          <a:p>
            <a:fld id="{5EB77155-4BC6-A440-8123-87DC0DED8291}" type="slidenum">
              <a:rPr lang="en-US" smtClean="0"/>
              <a:t>26</a:t>
            </a:fld>
            <a:endParaRPr lang="en-US"/>
          </a:p>
        </p:txBody>
      </p:sp>
    </p:spTree>
    <p:extLst>
      <p:ext uri="{BB962C8B-B14F-4D97-AF65-F5344CB8AC3E}">
        <p14:creationId xmlns:p14="http://schemas.microsoft.com/office/powerpoint/2010/main" val="22318792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a:t>Microorganisms breakdown organic matter &amp; produce carbon dioxide, water, heat, and humus (the relatively stable organic end product)</a:t>
            </a:r>
          </a:p>
        </p:txBody>
      </p:sp>
      <p:sp>
        <p:nvSpPr>
          <p:cNvPr id="4" name="Slide Number Placeholder 3"/>
          <p:cNvSpPr>
            <a:spLocks noGrp="1"/>
          </p:cNvSpPr>
          <p:nvPr>
            <p:ph type="sldNum" sz="quarter" idx="10"/>
          </p:nvPr>
        </p:nvSpPr>
        <p:spPr/>
        <p:txBody>
          <a:bodyPr/>
          <a:lstStyle/>
          <a:p>
            <a:fld id="{5EB77155-4BC6-A440-8123-87DC0DED8291}" type="slidenum">
              <a:rPr lang="en-US" smtClean="0"/>
              <a:t>27</a:t>
            </a:fld>
            <a:endParaRPr lang="en-US"/>
          </a:p>
        </p:txBody>
      </p:sp>
    </p:spTree>
    <p:extLst>
      <p:ext uri="{BB962C8B-B14F-4D97-AF65-F5344CB8AC3E}">
        <p14:creationId xmlns:p14="http://schemas.microsoft.com/office/powerpoint/2010/main" val="188394786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B61BEF0D-F0BB-DE4B-95CE-6DB70DBA9567}" type="datetimeFigureOut">
              <a:rPr lang="en-US" dirty="0"/>
              <a:pPr/>
              <a:t>5/8/18</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D57F1E4F-1CFF-5643-939E-217C01CDF565}" type="slidenum">
              <a:rPr lang="en-US" dirty="0"/>
              <a:pPr/>
              <a:t>‹#›</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2647F38-B617-4D2F-AE0A-013F0C4D2C57}" type="datetimeFigureOut">
              <a:rPr lang="en-US" dirty="0"/>
              <a:t>5/8/18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97799C9-84D9-46D2-A11E-BCF8A720529D}"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5/8/18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5BFA754-D5C3-4E66-96A6-867B257F58DC}" type="datetimeFigureOut">
              <a:rPr lang="en-US" dirty="0"/>
              <a:t>5/8/18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84065D-F351-4B03-BD91-D8A6B8D4B36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5/8/18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5/8/18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5/8/18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5/8/18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5/8/18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5/8/18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5/8/18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5/8/18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5/8/18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5/8/18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5/8/18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5/8/18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5/8/18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5/8/18</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8" r:id="rId2"/>
    <p:sldLayoutId id="2147483651" r:id="rId3"/>
    <p:sldLayoutId id="2147483669"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7.png"/><Relationship Id="rId1" Type="http://schemas.openxmlformats.org/officeDocument/2006/relationships/slideLayout" Target="../slideLayouts/slideLayout6.xml"/><Relationship Id="rId6" Type="http://schemas.openxmlformats.org/officeDocument/2006/relationships/image" Target="../media/image8.png"/><Relationship Id="rId5" Type="http://schemas.openxmlformats.org/officeDocument/2006/relationships/image" Target="../media/image11.JPG"/><Relationship Id="rId4" Type="http://schemas.openxmlformats.org/officeDocument/2006/relationships/image" Target="../media/image10.JPG"/></Relationships>
</file>

<file path=ppt/slides/_rels/slide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6.xml"/><Relationship Id="rId6" Type="http://schemas.openxmlformats.org/officeDocument/2006/relationships/image" Target="../media/image14.JPG"/><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6.jpg"/><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7.png"/><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8.png"/><Relationship Id="rId1" Type="http://schemas.openxmlformats.org/officeDocument/2006/relationships/slideLayout" Target="../slideLayouts/slideLayout6.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7.png"/><Relationship Id="rId1" Type="http://schemas.openxmlformats.org/officeDocument/2006/relationships/slideLayout" Target="../slideLayouts/slideLayout4.xml"/><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5.xml"/><Relationship Id="rId5" Type="http://schemas.openxmlformats.org/officeDocument/2006/relationships/image" Target="../media/image21.png"/><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24.png"/><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4.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8.png"/><Relationship Id="rId1" Type="http://schemas.openxmlformats.org/officeDocument/2006/relationships/slideLayout" Target="../slideLayouts/slideLayout8.xml"/><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9.jpeg"/><Relationship Id="rId1" Type="http://schemas.openxmlformats.org/officeDocument/2006/relationships/slideLayout" Target="../slideLayouts/slideLayout7.xml"/><Relationship Id="rId5" Type="http://schemas.openxmlformats.org/officeDocument/2006/relationships/image" Target="../media/image30.png"/><Relationship Id="rId4" Type="http://schemas.openxmlformats.org/officeDocument/2006/relationships/image" Target="../media/image8.png"/></Relationships>
</file>

<file path=ppt/slides/_rels/slide17.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image" Target="../media/image31.jpg"/><Relationship Id="rId1" Type="http://schemas.openxmlformats.org/officeDocument/2006/relationships/slideLayout" Target="../slideLayouts/slideLayout7.xml"/><Relationship Id="rId6" Type="http://schemas.openxmlformats.org/officeDocument/2006/relationships/image" Target="../media/image33.jpg"/><Relationship Id="rId5" Type="http://schemas.openxmlformats.org/officeDocument/2006/relationships/image" Target="../media/image8.png"/><Relationship Id="rId4" Type="http://schemas.openxmlformats.org/officeDocument/2006/relationships/image" Target="../media/image7.png"/></Relationships>
</file>

<file path=ppt/slides/_rels/slide18.xml.rels><?xml version="1.0" encoding="UTF-8" standalone="yes"?>
<Relationships xmlns="http://schemas.openxmlformats.org/package/2006/relationships"><Relationship Id="rId3" Type="http://schemas.openxmlformats.org/officeDocument/2006/relationships/image" Target="../media/image35.jpg"/><Relationship Id="rId7" Type="http://schemas.openxmlformats.org/officeDocument/2006/relationships/image" Target="../media/image37.png"/><Relationship Id="rId2" Type="http://schemas.openxmlformats.org/officeDocument/2006/relationships/image" Target="../media/image34.jpg"/><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image" Target="../media/image8.png"/><Relationship Id="rId4" Type="http://schemas.openxmlformats.org/officeDocument/2006/relationships/image" Target="../media/image7.png"/></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hyperlink" Target="mailto:creativityken1@gmail.com" TargetMode="External"/><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8.xml"/><Relationship Id="rId5" Type="http://schemas.openxmlformats.org/officeDocument/2006/relationships/image" Target="../media/image8.png"/><Relationship Id="rId4" Type="http://schemas.openxmlformats.org/officeDocument/2006/relationships/image" Target="../media/image41.jpg"/></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2.png"/><Relationship Id="rId1" Type="http://schemas.openxmlformats.org/officeDocument/2006/relationships/slideLayout" Target="../slideLayouts/slideLayout4.xml"/><Relationship Id="rId4" Type="http://schemas.openxmlformats.org/officeDocument/2006/relationships/image" Target="../media/image8.png"/></Relationships>
</file>

<file path=ppt/slides/_rels/slide24.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5.xml"/><Relationship Id="rId1" Type="http://schemas.openxmlformats.org/officeDocument/2006/relationships/slideLayout" Target="../slideLayouts/slideLayout5.xml"/><Relationship Id="rId5" Type="http://schemas.openxmlformats.org/officeDocument/2006/relationships/image" Target="../media/image8.png"/><Relationship Id="rId4" Type="http://schemas.openxmlformats.org/officeDocument/2006/relationships/image" Target="../media/image7.png"/></Relationships>
</file>

<file path=ppt/slides/_rels/slide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4.xml"/><Relationship Id="rId4" Type="http://schemas.openxmlformats.org/officeDocument/2006/relationships/image" Target="../media/image44.jpg"/></Relationships>
</file>

<file path=ppt/slides/_rels/slide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45.png"/></Relationships>
</file>

<file path=ppt/slides/_rels/slide27.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47.jpg"/><Relationship Id="rId5" Type="http://schemas.openxmlformats.org/officeDocument/2006/relationships/image" Target="../media/image8.png"/><Relationship Id="rId4" Type="http://schemas.openxmlformats.org/officeDocument/2006/relationships/image" Target="../media/image7.png"/></Relationships>
</file>

<file path=ppt/slides/_rels/slide2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C5CA5E-1988-7847-B517-3004121C890D}"/>
              </a:ext>
            </a:extLst>
          </p:cNvPr>
          <p:cNvSpPr>
            <a:spLocks noGrp="1"/>
          </p:cNvSpPr>
          <p:nvPr>
            <p:ph type="ctrTitle"/>
          </p:nvPr>
        </p:nvSpPr>
        <p:spPr>
          <a:xfrm>
            <a:off x="2692398" y="1810305"/>
            <a:ext cx="6815669" cy="1515533"/>
          </a:xfrm>
        </p:spPr>
        <p:txBody>
          <a:bodyPr/>
          <a:lstStyle/>
          <a:p>
            <a:r>
              <a:rPr lang="en-US" dirty="0"/>
              <a:t>DIY Composting Workshop</a:t>
            </a:r>
          </a:p>
        </p:txBody>
      </p:sp>
      <p:sp>
        <p:nvSpPr>
          <p:cNvPr id="4" name="Title 1">
            <a:extLst>
              <a:ext uri="{FF2B5EF4-FFF2-40B4-BE49-F238E27FC236}">
                <a16:creationId xmlns:a16="http://schemas.microsoft.com/office/drawing/2014/main" id="{2697DBBC-0DE7-8A41-835D-796A8B209D6E}"/>
              </a:ext>
            </a:extLst>
          </p:cNvPr>
          <p:cNvSpPr txBox="1">
            <a:spLocks/>
          </p:cNvSpPr>
          <p:nvPr/>
        </p:nvSpPr>
        <p:spPr>
          <a:xfrm>
            <a:off x="2692398" y="3575776"/>
            <a:ext cx="6815669" cy="397871"/>
          </a:xfrm>
          <a:prstGeom prst="rect">
            <a:avLst/>
          </a:prstGeom>
          <a:effectLst/>
        </p:spPr>
        <p:txBody>
          <a:bodyPr vert="horz" lIns="91440" tIns="45720" rIns="91440" bIns="45720" rtlCol="0" anchor="b">
            <a:noAutofit/>
          </a:bodyPr>
          <a:lstStyle>
            <a:lvl1pPr algn="ctr" defTabSz="457200" rtl="0" eaLnBrk="1" latinLnBrk="0" hangingPunct="1">
              <a:spcBef>
                <a:spcPct val="0"/>
              </a:spcBef>
              <a:buNone/>
              <a:defRPr sz="5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000" dirty="0"/>
              <a:t>Presented by</a:t>
            </a:r>
          </a:p>
        </p:txBody>
      </p:sp>
      <p:pic>
        <p:nvPicPr>
          <p:cNvPr id="8" name="Picture 7">
            <a:extLst>
              <a:ext uri="{FF2B5EF4-FFF2-40B4-BE49-F238E27FC236}">
                <a16:creationId xmlns:a16="http://schemas.microsoft.com/office/drawing/2014/main" id="{33BC5FF2-75AB-EC4F-8234-BE7580866802}"/>
              </a:ext>
            </a:extLst>
          </p:cNvPr>
          <p:cNvPicPr>
            <a:picLocks noChangeAspect="1"/>
          </p:cNvPicPr>
          <p:nvPr/>
        </p:nvPicPr>
        <p:blipFill>
          <a:blip r:embed="rId2"/>
          <a:stretch>
            <a:fillRect/>
          </a:stretch>
        </p:blipFill>
        <p:spPr>
          <a:xfrm>
            <a:off x="4725327" y="3986475"/>
            <a:ext cx="1095129" cy="1095129"/>
          </a:xfrm>
          <a:prstGeom prst="rect">
            <a:avLst/>
          </a:prstGeom>
        </p:spPr>
      </p:pic>
      <p:pic>
        <p:nvPicPr>
          <p:cNvPr id="5" name="Picture 4">
            <a:extLst>
              <a:ext uri="{FF2B5EF4-FFF2-40B4-BE49-F238E27FC236}">
                <a16:creationId xmlns:a16="http://schemas.microsoft.com/office/drawing/2014/main" id="{298E2F65-2475-9744-A0AE-88B1DC85C7E6}"/>
              </a:ext>
            </a:extLst>
          </p:cNvPr>
          <p:cNvPicPr>
            <a:picLocks noChangeAspect="1"/>
          </p:cNvPicPr>
          <p:nvPr/>
        </p:nvPicPr>
        <p:blipFill>
          <a:blip r:embed="rId3"/>
          <a:stretch>
            <a:fillRect/>
          </a:stretch>
        </p:blipFill>
        <p:spPr>
          <a:xfrm>
            <a:off x="5923185" y="3879341"/>
            <a:ext cx="2438480" cy="1189436"/>
          </a:xfrm>
          <a:prstGeom prst="rect">
            <a:avLst/>
          </a:prstGeom>
        </p:spPr>
      </p:pic>
    </p:spTree>
    <p:extLst>
      <p:ext uri="{BB962C8B-B14F-4D97-AF65-F5344CB8AC3E}">
        <p14:creationId xmlns:p14="http://schemas.microsoft.com/office/powerpoint/2010/main" val="12983294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3BC5FF2-75AB-EC4F-8234-BE7580866802}"/>
              </a:ext>
            </a:extLst>
          </p:cNvPr>
          <p:cNvPicPr>
            <a:picLocks noChangeAspect="1"/>
          </p:cNvPicPr>
          <p:nvPr/>
        </p:nvPicPr>
        <p:blipFill>
          <a:blip r:embed="rId2"/>
          <a:stretch>
            <a:fillRect/>
          </a:stretch>
        </p:blipFill>
        <p:spPr>
          <a:xfrm>
            <a:off x="703936" y="4917494"/>
            <a:ext cx="1296709" cy="1296709"/>
          </a:xfrm>
          <a:prstGeom prst="rect">
            <a:avLst/>
          </a:prstGeom>
        </p:spPr>
      </p:pic>
      <p:sp>
        <p:nvSpPr>
          <p:cNvPr id="5" name="Title 4"/>
          <p:cNvSpPr>
            <a:spLocks noGrp="1"/>
          </p:cNvSpPr>
          <p:nvPr>
            <p:ph type="title"/>
          </p:nvPr>
        </p:nvSpPr>
        <p:spPr/>
        <p:txBody>
          <a:bodyPr>
            <a:normAutofit/>
          </a:bodyPr>
          <a:lstStyle/>
          <a:p>
            <a:r>
              <a:rPr lang="en-US" dirty="0"/>
              <a:t>Meet </a:t>
            </a:r>
            <a:r>
              <a:rPr lang="en-US" dirty="0" err="1"/>
              <a:t>Aldea</a:t>
            </a:r>
            <a:r>
              <a:rPr lang="en-US" dirty="0"/>
              <a:t> Coffee</a:t>
            </a:r>
          </a:p>
        </p:txBody>
      </p:sp>
      <p:pic>
        <p:nvPicPr>
          <p:cNvPr id="8" name="Picture 7" descr="AldeaProductLifestyle_JoshRexford_2018-12.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92718" y="2622091"/>
            <a:ext cx="1708724" cy="2562839"/>
          </a:xfrm>
          <a:prstGeom prst="rect">
            <a:avLst/>
          </a:prstGeom>
        </p:spPr>
      </p:pic>
      <p:pic>
        <p:nvPicPr>
          <p:cNvPr id="9" name="Picture 8" descr="IMG_9078.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18677" y="2622091"/>
            <a:ext cx="4536720" cy="3402540"/>
          </a:xfrm>
          <a:prstGeom prst="rect">
            <a:avLst/>
          </a:prstGeom>
        </p:spPr>
      </p:pic>
      <p:pic>
        <p:nvPicPr>
          <p:cNvPr id="11" name="Picture 10" descr="IMG_0007.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17635" y="2671878"/>
            <a:ext cx="1765646" cy="2354194"/>
          </a:xfrm>
          <a:prstGeom prst="rect">
            <a:avLst/>
          </a:prstGeom>
        </p:spPr>
      </p:pic>
      <p:pic>
        <p:nvPicPr>
          <p:cNvPr id="3" name="Picture 2">
            <a:extLst>
              <a:ext uri="{FF2B5EF4-FFF2-40B4-BE49-F238E27FC236}">
                <a16:creationId xmlns:a16="http://schemas.microsoft.com/office/drawing/2014/main" id="{298E2F65-2475-9744-A0AE-88B1DC85C7E6}"/>
              </a:ext>
            </a:extLst>
          </p:cNvPr>
          <p:cNvPicPr>
            <a:picLocks noChangeAspect="1"/>
          </p:cNvPicPr>
          <p:nvPr/>
        </p:nvPicPr>
        <p:blipFill>
          <a:blip r:embed="rId6"/>
          <a:stretch>
            <a:fillRect/>
          </a:stretch>
        </p:blipFill>
        <p:spPr>
          <a:xfrm>
            <a:off x="9186386" y="4920248"/>
            <a:ext cx="2527799" cy="1233003"/>
          </a:xfrm>
          <a:prstGeom prst="rect">
            <a:avLst/>
          </a:prstGeom>
        </p:spPr>
      </p:pic>
    </p:spTree>
    <p:extLst>
      <p:ext uri="{BB962C8B-B14F-4D97-AF65-F5344CB8AC3E}">
        <p14:creationId xmlns:p14="http://schemas.microsoft.com/office/powerpoint/2010/main" val="32182941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Aldea’s</a:t>
            </a:r>
            <a:r>
              <a:rPr lang="en-US" dirty="0"/>
              <a:t> Sustainable Practices</a:t>
            </a:r>
          </a:p>
        </p:txBody>
      </p:sp>
      <p:pic>
        <p:nvPicPr>
          <p:cNvPr id="3" name="Picture 2" descr="2459A876-EDD3-49B2-9CBF-7A745A2CC84F.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8944" y="2757991"/>
            <a:ext cx="3081074" cy="2159503"/>
          </a:xfrm>
          <a:prstGeom prst="rect">
            <a:avLst/>
          </a:prstGeom>
        </p:spPr>
      </p:pic>
      <p:pic>
        <p:nvPicPr>
          <p:cNvPr id="5" name="Picture 4" descr="beach cleanup photo.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15524" y="2821980"/>
            <a:ext cx="3081074" cy="2311631"/>
          </a:xfrm>
          <a:prstGeom prst="rect">
            <a:avLst/>
          </a:prstGeom>
        </p:spPr>
      </p:pic>
      <p:pic>
        <p:nvPicPr>
          <p:cNvPr id="6" name="Picture 5">
            <a:extLst>
              <a:ext uri="{FF2B5EF4-FFF2-40B4-BE49-F238E27FC236}">
                <a16:creationId xmlns:a16="http://schemas.microsoft.com/office/drawing/2014/main" id="{33BC5FF2-75AB-EC4F-8234-BE7580866802}"/>
              </a:ext>
            </a:extLst>
          </p:cNvPr>
          <p:cNvPicPr>
            <a:picLocks noChangeAspect="1"/>
          </p:cNvPicPr>
          <p:nvPr/>
        </p:nvPicPr>
        <p:blipFill>
          <a:blip r:embed="rId4"/>
          <a:stretch>
            <a:fillRect/>
          </a:stretch>
        </p:blipFill>
        <p:spPr>
          <a:xfrm>
            <a:off x="703936" y="4917494"/>
            <a:ext cx="1296709" cy="1296709"/>
          </a:xfrm>
          <a:prstGeom prst="rect">
            <a:avLst/>
          </a:prstGeom>
        </p:spPr>
      </p:pic>
      <p:pic>
        <p:nvPicPr>
          <p:cNvPr id="7" name="Picture 6">
            <a:extLst>
              <a:ext uri="{FF2B5EF4-FFF2-40B4-BE49-F238E27FC236}">
                <a16:creationId xmlns:a16="http://schemas.microsoft.com/office/drawing/2014/main" id="{298E2F65-2475-9744-A0AE-88B1DC85C7E6}"/>
              </a:ext>
            </a:extLst>
          </p:cNvPr>
          <p:cNvPicPr>
            <a:picLocks noChangeAspect="1"/>
          </p:cNvPicPr>
          <p:nvPr/>
        </p:nvPicPr>
        <p:blipFill>
          <a:blip r:embed="rId5"/>
          <a:stretch>
            <a:fillRect/>
          </a:stretch>
        </p:blipFill>
        <p:spPr>
          <a:xfrm>
            <a:off x="9186386" y="4920248"/>
            <a:ext cx="2527799" cy="1233003"/>
          </a:xfrm>
          <a:prstGeom prst="rect">
            <a:avLst/>
          </a:prstGeom>
        </p:spPr>
      </p:pic>
      <p:pic>
        <p:nvPicPr>
          <p:cNvPr id="8" name="Picture 7" descr="E7813BBA-679C-43C0-8AB8-75C57C500BCB.JP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692172" y="2551540"/>
            <a:ext cx="2629140" cy="3492201"/>
          </a:xfrm>
          <a:prstGeom prst="rect">
            <a:avLst/>
          </a:prstGeom>
        </p:spPr>
      </p:pic>
    </p:spTree>
    <p:extLst>
      <p:ext uri="{BB962C8B-B14F-4D97-AF65-F5344CB8AC3E}">
        <p14:creationId xmlns:p14="http://schemas.microsoft.com/office/powerpoint/2010/main" val="7116190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F6C5CA5E-1988-7847-B517-3004121C890D}"/>
              </a:ext>
            </a:extLst>
          </p:cNvPr>
          <p:cNvSpPr txBox="1">
            <a:spLocks/>
          </p:cNvSpPr>
          <p:nvPr/>
        </p:nvSpPr>
        <p:spPr>
          <a:xfrm>
            <a:off x="2692398" y="1810305"/>
            <a:ext cx="6815669" cy="1515533"/>
          </a:xfrm>
          <a:prstGeom prst="rect">
            <a:avLst/>
          </a:prstGeom>
          <a:effectLst/>
        </p:spPr>
        <p:txBody>
          <a:bodyPr vert="horz" lIns="91440" tIns="45720" rIns="91440" bIns="45720" rtlCol="0" anchor="b">
            <a:noAutofit/>
          </a:bodyPr>
          <a:lstStyle>
            <a:lvl1pPr algn="ctr" defTabSz="457200" rtl="0" eaLnBrk="1" latinLnBrk="0" hangingPunct="1">
              <a:spcBef>
                <a:spcPct val="0"/>
              </a:spcBef>
              <a:buNone/>
              <a:defRPr sz="5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t>DIY Composting Workshop</a:t>
            </a:r>
          </a:p>
        </p:txBody>
      </p:sp>
      <p:sp>
        <p:nvSpPr>
          <p:cNvPr id="7" name="Title 1">
            <a:extLst>
              <a:ext uri="{FF2B5EF4-FFF2-40B4-BE49-F238E27FC236}">
                <a16:creationId xmlns:a16="http://schemas.microsoft.com/office/drawing/2014/main" id="{2697DBBC-0DE7-8A41-835D-796A8B209D6E}"/>
              </a:ext>
            </a:extLst>
          </p:cNvPr>
          <p:cNvSpPr txBox="1">
            <a:spLocks/>
          </p:cNvSpPr>
          <p:nvPr/>
        </p:nvSpPr>
        <p:spPr>
          <a:xfrm>
            <a:off x="2692398" y="3575776"/>
            <a:ext cx="6815669" cy="397871"/>
          </a:xfrm>
          <a:prstGeom prst="rect">
            <a:avLst/>
          </a:prstGeom>
          <a:effectLst/>
        </p:spPr>
        <p:txBody>
          <a:bodyPr vert="horz" lIns="91440" tIns="45720" rIns="91440" bIns="45720" rtlCol="0" anchor="b">
            <a:noAutofit/>
          </a:bodyPr>
          <a:lstStyle>
            <a:lvl1pPr algn="ctr" defTabSz="457200" rtl="0" eaLnBrk="1" latinLnBrk="0" hangingPunct="1">
              <a:spcBef>
                <a:spcPct val="0"/>
              </a:spcBef>
              <a:buNone/>
              <a:defRPr sz="5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000" dirty="0"/>
              <a:t>Presented by</a:t>
            </a:r>
          </a:p>
        </p:txBody>
      </p:sp>
      <p:pic>
        <p:nvPicPr>
          <p:cNvPr id="8" name="Picture 7">
            <a:extLst>
              <a:ext uri="{FF2B5EF4-FFF2-40B4-BE49-F238E27FC236}">
                <a16:creationId xmlns:a16="http://schemas.microsoft.com/office/drawing/2014/main" id="{33BC5FF2-75AB-EC4F-8234-BE7580866802}"/>
              </a:ext>
            </a:extLst>
          </p:cNvPr>
          <p:cNvPicPr>
            <a:picLocks noChangeAspect="1"/>
          </p:cNvPicPr>
          <p:nvPr/>
        </p:nvPicPr>
        <p:blipFill>
          <a:blip r:embed="rId2"/>
          <a:stretch>
            <a:fillRect/>
          </a:stretch>
        </p:blipFill>
        <p:spPr>
          <a:xfrm>
            <a:off x="4725327" y="3986475"/>
            <a:ext cx="1095129" cy="1095129"/>
          </a:xfrm>
          <a:prstGeom prst="rect">
            <a:avLst/>
          </a:prstGeom>
        </p:spPr>
      </p:pic>
      <p:pic>
        <p:nvPicPr>
          <p:cNvPr id="9" name="Picture 8">
            <a:extLst>
              <a:ext uri="{FF2B5EF4-FFF2-40B4-BE49-F238E27FC236}">
                <a16:creationId xmlns:a16="http://schemas.microsoft.com/office/drawing/2014/main" id="{298E2F65-2475-9744-A0AE-88B1DC85C7E6}"/>
              </a:ext>
            </a:extLst>
          </p:cNvPr>
          <p:cNvPicPr>
            <a:picLocks noChangeAspect="1"/>
          </p:cNvPicPr>
          <p:nvPr/>
        </p:nvPicPr>
        <p:blipFill>
          <a:blip r:embed="rId3"/>
          <a:stretch>
            <a:fillRect/>
          </a:stretch>
        </p:blipFill>
        <p:spPr>
          <a:xfrm>
            <a:off x="5923185" y="3879341"/>
            <a:ext cx="2438480" cy="1189436"/>
          </a:xfrm>
          <a:prstGeom prst="rect">
            <a:avLst/>
          </a:prstGeom>
        </p:spPr>
      </p:pic>
    </p:spTree>
    <p:extLst>
      <p:ext uri="{BB962C8B-B14F-4D97-AF65-F5344CB8AC3E}">
        <p14:creationId xmlns:p14="http://schemas.microsoft.com/office/powerpoint/2010/main" val="17888498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en-US" dirty="0"/>
              <a:t>Hosted by</a:t>
            </a:r>
          </a:p>
        </p:txBody>
      </p:sp>
      <p:pic>
        <p:nvPicPr>
          <p:cNvPr id="6" name="Picture 5" descr="Screen Shot 2018-04-23 at 11.37.31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51301" y="3657597"/>
            <a:ext cx="4257058" cy="1276699"/>
          </a:xfrm>
          <a:prstGeom prst="rect">
            <a:avLst/>
          </a:prstGeom>
        </p:spPr>
      </p:pic>
    </p:spTree>
    <p:extLst>
      <p:ext uri="{BB962C8B-B14F-4D97-AF65-F5344CB8AC3E}">
        <p14:creationId xmlns:p14="http://schemas.microsoft.com/office/powerpoint/2010/main" val="8224777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1CF6C8B-8928-A249-88C1-8C8A6C87EA6C}"/>
              </a:ext>
            </a:extLst>
          </p:cNvPr>
          <p:cNvPicPr>
            <a:picLocks noChangeAspect="1"/>
          </p:cNvPicPr>
          <p:nvPr/>
        </p:nvPicPr>
        <p:blipFill>
          <a:blip r:embed="rId2"/>
          <a:stretch>
            <a:fillRect/>
          </a:stretch>
        </p:blipFill>
        <p:spPr>
          <a:xfrm>
            <a:off x="2448971" y="1024544"/>
            <a:ext cx="6891867" cy="4598168"/>
          </a:xfrm>
          <a:prstGeom prst="rect">
            <a:avLst/>
          </a:prstGeom>
        </p:spPr>
      </p:pic>
      <p:pic>
        <p:nvPicPr>
          <p:cNvPr id="6" name="Picture 5">
            <a:extLst>
              <a:ext uri="{FF2B5EF4-FFF2-40B4-BE49-F238E27FC236}">
                <a16:creationId xmlns:a16="http://schemas.microsoft.com/office/drawing/2014/main" id="{33BC5FF2-75AB-EC4F-8234-BE7580866802}"/>
              </a:ext>
            </a:extLst>
          </p:cNvPr>
          <p:cNvPicPr>
            <a:picLocks noChangeAspect="1"/>
          </p:cNvPicPr>
          <p:nvPr/>
        </p:nvPicPr>
        <p:blipFill>
          <a:blip r:embed="rId3"/>
          <a:stretch>
            <a:fillRect/>
          </a:stretch>
        </p:blipFill>
        <p:spPr>
          <a:xfrm>
            <a:off x="703936" y="4917494"/>
            <a:ext cx="1296709" cy="1296709"/>
          </a:xfrm>
          <a:prstGeom prst="rect">
            <a:avLst/>
          </a:prstGeom>
        </p:spPr>
      </p:pic>
      <p:pic>
        <p:nvPicPr>
          <p:cNvPr id="4" name="Picture 3">
            <a:extLst>
              <a:ext uri="{FF2B5EF4-FFF2-40B4-BE49-F238E27FC236}">
                <a16:creationId xmlns:a16="http://schemas.microsoft.com/office/drawing/2014/main" id="{298E2F65-2475-9744-A0AE-88B1DC85C7E6}"/>
              </a:ext>
            </a:extLst>
          </p:cNvPr>
          <p:cNvPicPr>
            <a:picLocks noChangeAspect="1"/>
          </p:cNvPicPr>
          <p:nvPr/>
        </p:nvPicPr>
        <p:blipFill>
          <a:blip r:embed="rId4"/>
          <a:stretch>
            <a:fillRect/>
          </a:stretch>
        </p:blipFill>
        <p:spPr>
          <a:xfrm>
            <a:off x="9186386" y="4920248"/>
            <a:ext cx="2527799" cy="1233003"/>
          </a:xfrm>
          <a:prstGeom prst="rect">
            <a:avLst/>
          </a:prstGeom>
        </p:spPr>
      </p:pic>
    </p:spTree>
    <p:extLst>
      <p:ext uri="{BB962C8B-B14F-4D97-AF65-F5344CB8AC3E}">
        <p14:creationId xmlns:p14="http://schemas.microsoft.com/office/powerpoint/2010/main" val="30456430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creen Shot 2018-04-18 at 1.17.56 PM.png"/>
          <p:cNvPicPr>
            <a:picLocks noChangeAspect="1"/>
          </p:cNvPicPr>
          <p:nvPr/>
        </p:nvPicPr>
        <p:blipFill rotWithShape="1">
          <a:blip r:embed="rId2">
            <a:extLst>
              <a:ext uri="{28A0092B-C50C-407E-A947-70E740481C1C}">
                <a14:useLocalDpi xmlns:a14="http://schemas.microsoft.com/office/drawing/2010/main" val="0"/>
              </a:ext>
            </a:extLst>
          </a:blip>
          <a:srcRect t="2817"/>
          <a:stretch/>
        </p:blipFill>
        <p:spPr>
          <a:xfrm>
            <a:off x="3152975" y="786559"/>
            <a:ext cx="5736748" cy="5310660"/>
          </a:xfrm>
          <a:prstGeom prst="rect">
            <a:avLst/>
          </a:prstGeom>
        </p:spPr>
      </p:pic>
      <p:pic>
        <p:nvPicPr>
          <p:cNvPr id="4" name="Picture 3">
            <a:extLst>
              <a:ext uri="{FF2B5EF4-FFF2-40B4-BE49-F238E27FC236}">
                <a16:creationId xmlns:a16="http://schemas.microsoft.com/office/drawing/2014/main" id="{33BC5FF2-75AB-EC4F-8234-BE7580866802}"/>
              </a:ext>
            </a:extLst>
          </p:cNvPr>
          <p:cNvPicPr>
            <a:picLocks noChangeAspect="1"/>
          </p:cNvPicPr>
          <p:nvPr/>
        </p:nvPicPr>
        <p:blipFill>
          <a:blip r:embed="rId3"/>
          <a:stretch>
            <a:fillRect/>
          </a:stretch>
        </p:blipFill>
        <p:spPr>
          <a:xfrm>
            <a:off x="703936" y="4917494"/>
            <a:ext cx="1296709" cy="1296709"/>
          </a:xfrm>
          <a:prstGeom prst="rect">
            <a:avLst/>
          </a:prstGeom>
        </p:spPr>
      </p:pic>
      <p:pic>
        <p:nvPicPr>
          <p:cNvPr id="5" name="Picture 4">
            <a:extLst>
              <a:ext uri="{FF2B5EF4-FFF2-40B4-BE49-F238E27FC236}">
                <a16:creationId xmlns:a16="http://schemas.microsoft.com/office/drawing/2014/main" id="{298E2F65-2475-9744-A0AE-88B1DC85C7E6}"/>
              </a:ext>
            </a:extLst>
          </p:cNvPr>
          <p:cNvPicPr>
            <a:picLocks noChangeAspect="1"/>
          </p:cNvPicPr>
          <p:nvPr/>
        </p:nvPicPr>
        <p:blipFill>
          <a:blip r:embed="rId4"/>
          <a:stretch>
            <a:fillRect/>
          </a:stretch>
        </p:blipFill>
        <p:spPr>
          <a:xfrm>
            <a:off x="9186386" y="4920248"/>
            <a:ext cx="2527799" cy="1233003"/>
          </a:xfrm>
          <a:prstGeom prst="rect">
            <a:avLst/>
          </a:prstGeom>
        </p:spPr>
      </p:pic>
    </p:spTree>
    <p:extLst>
      <p:ext uri="{BB962C8B-B14F-4D97-AF65-F5344CB8AC3E}">
        <p14:creationId xmlns:p14="http://schemas.microsoft.com/office/powerpoint/2010/main" val="34667400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184653" y="707698"/>
            <a:ext cx="4064008" cy="1676840"/>
          </a:xfrm>
          <a:prstGeom prst="rect">
            <a:avLst/>
          </a:prstGeom>
        </p:spPr>
      </p:pic>
      <p:sp>
        <p:nvSpPr>
          <p:cNvPr id="4" name="TextBox 3"/>
          <p:cNvSpPr txBox="1"/>
          <p:nvPr/>
        </p:nvSpPr>
        <p:spPr>
          <a:xfrm>
            <a:off x="1304391" y="2473856"/>
            <a:ext cx="9392988" cy="2923429"/>
          </a:xfrm>
          <a:prstGeom prst="rect">
            <a:avLst/>
          </a:prstGeom>
          <a:noFill/>
        </p:spPr>
        <p:txBody>
          <a:bodyPr wrap="square" rtlCol="0">
            <a:spAutoFit/>
          </a:bodyPr>
          <a:lstStyle/>
          <a:p>
            <a:pPr marL="457200" indent="-457200" algn="ctr">
              <a:lnSpc>
                <a:spcPct val="150000"/>
              </a:lnSpc>
              <a:buFont typeface="+mj-lt"/>
              <a:buAutoNum type="arabicPeriod"/>
            </a:pPr>
            <a:r>
              <a:rPr lang="en-US" sz="2500" dirty="0"/>
              <a:t>Getting Started</a:t>
            </a:r>
          </a:p>
          <a:p>
            <a:pPr marL="457200" indent="-457200" algn="ctr">
              <a:lnSpc>
                <a:spcPct val="150000"/>
              </a:lnSpc>
              <a:buFont typeface="+mj-lt"/>
              <a:buAutoNum type="arabicPeriod"/>
            </a:pPr>
            <a:r>
              <a:rPr lang="en-US" sz="2500" dirty="0"/>
              <a:t>Moving from containers to piles</a:t>
            </a:r>
          </a:p>
          <a:p>
            <a:pPr marL="457200" indent="-457200" algn="ctr">
              <a:lnSpc>
                <a:spcPct val="150000"/>
              </a:lnSpc>
              <a:buFont typeface="+mj-lt"/>
              <a:buAutoNum type="arabicPeriod"/>
            </a:pPr>
            <a:r>
              <a:rPr lang="en-US" sz="2500" dirty="0"/>
              <a:t>Indoor Composting</a:t>
            </a:r>
          </a:p>
          <a:p>
            <a:pPr marL="457200" indent="-457200" algn="ctr">
              <a:lnSpc>
                <a:spcPct val="150000"/>
              </a:lnSpc>
              <a:buFont typeface="+mj-lt"/>
              <a:buAutoNum type="arabicPeriod"/>
            </a:pPr>
            <a:r>
              <a:rPr lang="en-US" sz="2500" dirty="0"/>
              <a:t>Outdoor Composting</a:t>
            </a:r>
          </a:p>
          <a:p>
            <a:pPr marL="457200" indent="-457200" algn="ctr">
              <a:lnSpc>
                <a:spcPct val="150000"/>
              </a:lnSpc>
              <a:buFont typeface="+mj-lt"/>
              <a:buAutoNum type="arabicPeriod"/>
            </a:pPr>
            <a:r>
              <a:rPr lang="en-US" sz="2500" dirty="0"/>
              <a:t>Compost Care</a:t>
            </a:r>
          </a:p>
        </p:txBody>
      </p:sp>
      <p:pic>
        <p:nvPicPr>
          <p:cNvPr id="5" name="Picture 4">
            <a:extLst>
              <a:ext uri="{FF2B5EF4-FFF2-40B4-BE49-F238E27FC236}">
                <a16:creationId xmlns:a16="http://schemas.microsoft.com/office/drawing/2014/main" id="{33BC5FF2-75AB-EC4F-8234-BE7580866802}"/>
              </a:ext>
            </a:extLst>
          </p:cNvPr>
          <p:cNvPicPr>
            <a:picLocks noChangeAspect="1"/>
          </p:cNvPicPr>
          <p:nvPr/>
        </p:nvPicPr>
        <p:blipFill>
          <a:blip r:embed="rId3"/>
          <a:stretch>
            <a:fillRect/>
          </a:stretch>
        </p:blipFill>
        <p:spPr>
          <a:xfrm>
            <a:off x="703936" y="4917494"/>
            <a:ext cx="1296709" cy="1296709"/>
          </a:xfrm>
          <a:prstGeom prst="rect">
            <a:avLst/>
          </a:prstGeom>
        </p:spPr>
      </p:pic>
      <p:pic>
        <p:nvPicPr>
          <p:cNvPr id="6" name="Picture 5">
            <a:extLst>
              <a:ext uri="{FF2B5EF4-FFF2-40B4-BE49-F238E27FC236}">
                <a16:creationId xmlns:a16="http://schemas.microsoft.com/office/drawing/2014/main" id="{298E2F65-2475-9744-A0AE-88B1DC85C7E6}"/>
              </a:ext>
            </a:extLst>
          </p:cNvPr>
          <p:cNvPicPr>
            <a:picLocks noChangeAspect="1"/>
          </p:cNvPicPr>
          <p:nvPr/>
        </p:nvPicPr>
        <p:blipFill>
          <a:blip r:embed="rId4"/>
          <a:stretch>
            <a:fillRect/>
          </a:stretch>
        </p:blipFill>
        <p:spPr>
          <a:xfrm>
            <a:off x="9186386" y="4920248"/>
            <a:ext cx="2527799" cy="1233003"/>
          </a:xfrm>
          <a:prstGeom prst="rect">
            <a:avLst/>
          </a:prstGeom>
        </p:spPr>
      </p:pic>
    </p:spTree>
    <p:extLst>
      <p:ext uri="{BB962C8B-B14F-4D97-AF65-F5344CB8AC3E}">
        <p14:creationId xmlns:p14="http://schemas.microsoft.com/office/powerpoint/2010/main" val="24125652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1" name="Content Placeholder 10" descr="IMG_6725.jpg"/>
          <p:cNvPicPr>
            <a:picLocks noGrp="1" noChangeAspect="1"/>
          </p:cNvPicPr>
          <p:nvPr>
            <p:ph idx="4294967295"/>
          </p:nvPr>
        </p:nvPicPr>
        <p:blipFill rotWithShape="1">
          <a:blip r:embed="rId3">
            <a:extLst>
              <a:ext uri="{28A0092B-C50C-407E-A947-70E740481C1C}">
                <a14:useLocalDpi xmlns:a14="http://schemas.microsoft.com/office/drawing/2010/main" val="0"/>
              </a:ext>
            </a:extLst>
          </a:blip>
          <a:srcRect l="1116" r="290"/>
          <a:stretch/>
        </p:blipFill>
        <p:spPr>
          <a:xfrm>
            <a:off x="4144210" y="659541"/>
            <a:ext cx="3897312" cy="5554662"/>
          </a:xfrm>
        </p:spPr>
      </p:pic>
      <p:pic>
        <p:nvPicPr>
          <p:cNvPr id="12" name="Picture 11">
            <a:extLst>
              <a:ext uri="{FF2B5EF4-FFF2-40B4-BE49-F238E27FC236}">
                <a16:creationId xmlns:a16="http://schemas.microsoft.com/office/drawing/2014/main" id="{33BC5FF2-75AB-EC4F-8234-BE7580866802}"/>
              </a:ext>
            </a:extLst>
          </p:cNvPr>
          <p:cNvPicPr>
            <a:picLocks noChangeAspect="1"/>
          </p:cNvPicPr>
          <p:nvPr/>
        </p:nvPicPr>
        <p:blipFill>
          <a:blip r:embed="rId4"/>
          <a:stretch>
            <a:fillRect/>
          </a:stretch>
        </p:blipFill>
        <p:spPr>
          <a:xfrm>
            <a:off x="703936" y="4917494"/>
            <a:ext cx="1296709" cy="1296709"/>
          </a:xfrm>
          <a:prstGeom prst="rect">
            <a:avLst/>
          </a:prstGeom>
        </p:spPr>
      </p:pic>
      <p:pic>
        <p:nvPicPr>
          <p:cNvPr id="13" name="Picture 12">
            <a:extLst>
              <a:ext uri="{FF2B5EF4-FFF2-40B4-BE49-F238E27FC236}">
                <a16:creationId xmlns:a16="http://schemas.microsoft.com/office/drawing/2014/main" id="{298E2F65-2475-9744-A0AE-88B1DC85C7E6}"/>
              </a:ext>
            </a:extLst>
          </p:cNvPr>
          <p:cNvPicPr>
            <a:picLocks noChangeAspect="1"/>
          </p:cNvPicPr>
          <p:nvPr/>
        </p:nvPicPr>
        <p:blipFill>
          <a:blip r:embed="rId5"/>
          <a:stretch>
            <a:fillRect/>
          </a:stretch>
        </p:blipFill>
        <p:spPr>
          <a:xfrm>
            <a:off x="9186386" y="4920248"/>
            <a:ext cx="2527799" cy="1233003"/>
          </a:xfrm>
          <a:prstGeom prst="rect">
            <a:avLst/>
          </a:prstGeom>
        </p:spPr>
      </p:pic>
      <p:sp>
        <p:nvSpPr>
          <p:cNvPr id="14" name="TextBox 13"/>
          <p:cNvSpPr txBox="1"/>
          <p:nvPr/>
        </p:nvSpPr>
        <p:spPr>
          <a:xfrm>
            <a:off x="4607587" y="2896970"/>
            <a:ext cx="184666"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27119293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25 Things You Should Start Composting</a:t>
            </a:r>
          </a:p>
        </p:txBody>
      </p:sp>
      <p:sp>
        <p:nvSpPr>
          <p:cNvPr id="10" name="Content Placeholder 9"/>
          <p:cNvSpPr>
            <a:spLocks noGrp="1"/>
          </p:cNvSpPr>
          <p:nvPr>
            <p:ph idx="1"/>
          </p:nvPr>
        </p:nvSpPr>
        <p:spPr>
          <a:xfrm>
            <a:off x="2000645" y="2556932"/>
            <a:ext cx="8895952" cy="3318936"/>
          </a:xfrm>
        </p:spPr>
        <p:txBody>
          <a:bodyPr numCol="3">
            <a:noAutofit/>
          </a:bodyPr>
          <a:lstStyle/>
          <a:p>
            <a:pPr marL="457200" indent="-457200">
              <a:buFont typeface="+mj-lt"/>
              <a:buAutoNum type="arabicPeriod"/>
            </a:pPr>
            <a:r>
              <a:rPr lang="en-US" sz="1500" dirty="0"/>
              <a:t>Shredded newspaper</a:t>
            </a:r>
          </a:p>
          <a:p>
            <a:pPr marL="457200" indent="-457200">
              <a:buFont typeface="+mj-lt"/>
              <a:buAutoNum type="arabicPeriod"/>
            </a:pPr>
            <a:r>
              <a:rPr lang="en-US" sz="1500" dirty="0"/>
              <a:t>Paper towels &amp; napkins</a:t>
            </a:r>
          </a:p>
          <a:p>
            <a:pPr marL="457200" indent="-457200">
              <a:buFont typeface="+mj-lt"/>
              <a:buAutoNum type="arabicPeriod"/>
            </a:pPr>
            <a:r>
              <a:rPr lang="en-US" sz="1500" dirty="0"/>
              <a:t>Wine &amp; beer</a:t>
            </a:r>
          </a:p>
          <a:p>
            <a:pPr marL="457200" indent="-457200">
              <a:buFont typeface="+mj-lt"/>
              <a:buAutoNum type="arabicPeriod"/>
            </a:pPr>
            <a:r>
              <a:rPr lang="en-US" sz="1500" dirty="0"/>
              <a:t>Expired spices</a:t>
            </a:r>
          </a:p>
          <a:p>
            <a:pPr marL="457200" indent="-457200">
              <a:buFont typeface="+mj-lt"/>
              <a:buAutoNum type="arabicPeriod"/>
            </a:pPr>
            <a:r>
              <a:rPr lang="en-US" sz="1500" dirty="0"/>
              <a:t>Bedding from hamsters, rabbits, &amp; guinea pigs</a:t>
            </a:r>
          </a:p>
          <a:p>
            <a:pPr marL="457200" indent="-457200">
              <a:buFont typeface="+mj-lt"/>
              <a:buAutoNum type="arabicPeriod"/>
            </a:pPr>
            <a:r>
              <a:rPr lang="en-US" sz="1500" dirty="0"/>
              <a:t>Cotton &amp; wool fabrics</a:t>
            </a:r>
          </a:p>
          <a:p>
            <a:pPr marL="457200" indent="-457200">
              <a:buFont typeface="+mj-lt"/>
              <a:buAutoNum type="arabicPeriod"/>
            </a:pPr>
            <a:r>
              <a:rPr lang="en-US" sz="1500" dirty="0"/>
              <a:t>Jam, jellies, &amp; fruit preserves</a:t>
            </a:r>
          </a:p>
          <a:p>
            <a:pPr marL="457200" indent="-457200">
              <a:buFont typeface="+mj-lt"/>
              <a:buAutoNum type="arabicPeriod"/>
            </a:pPr>
            <a:r>
              <a:rPr lang="en-US" sz="1500" dirty="0"/>
              <a:t>Used matchsticks</a:t>
            </a:r>
          </a:p>
          <a:p>
            <a:pPr marL="457200" indent="-457200">
              <a:buFont typeface="+mj-lt"/>
              <a:buAutoNum type="arabicPeriod"/>
            </a:pPr>
            <a:r>
              <a:rPr lang="en-US" sz="1500" dirty="0"/>
              <a:t>Leftover brine or canning liquid</a:t>
            </a:r>
          </a:p>
          <a:p>
            <a:pPr marL="457200" indent="-457200">
              <a:buFont typeface="+mj-lt"/>
              <a:buAutoNum type="arabicPeriod"/>
            </a:pPr>
            <a:r>
              <a:rPr lang="en-US" sz="1500" dirty="0"/>
              <a:t>Jell-O (gelatin)</a:t>
            </a:r>
          </a:p>
          <a:p>
            <a:pPr marL="457200" indent="-457200">
              <a:buFont typeface="+mj-lt"/>
              <a:buAutoNum type="arabicPeriod"/>
            </a:pPr>
            <a:r>
              <a:rPr lang="en-US" sz="1500" dirty="0"/>
              <a:t>Expired yeast</a:t>
            </a:r>
          </a:p>
          <a:p>
            <a:pPr marL="457200" indent="-457200">
              <a:buFont typeface="+mj-lt"/>
              <a:buAutoNum type="arabicPeriod"/>
            </a:pPr>
            <a:r>
              <a:rPr lang="en-US" sz="1500" dirty="0"/>
              <a:t>Dry pet food</a:t>
            </a:r>
          </a:p>
          <a:p>
            <a:pPr marL="457200" indent="-457200">
              <a:buFont typeface="+mj-lt"/>
              <a:buAutoNum type="arabicPeriod"/>
            </a:pPr>
            <a:r>
              <a:rPr lang="en-US" sz="1500" dirty="0"/>
              <a:t>Bamboo  skewers</a:t>
            </a:r>
          </a:p>
          <a:p>
            <a:pPr marL="457200" indent="-457200">
              <a:buFont typeface="+mj-lt"/>
              <a:buAutoNum type="arabicPeriod"/>
            </a:pPr>
            <a:r>
              <a:rPr lang="en-US" sz="1500" dirty="0"/>
              <a:t>Wooden chopsticks</a:t>
            </a:r>
          </a:p>
          <a:p>
            <a:pPr marL="457200" indent="-457200">
              <a:buFont typeface="+mj-lt"/>
              <a:buAutoNum type="arabicPeriod"/>
            </a:pPr>
            <a:r>
              <a:rPr lang="en-US" sz="1500" dirty="0"/>
              <a:t>Wood ash</a:t>
            </a:r>
          </a:p>
          <a:p>
            <a:pPr marL="457200" indent="-457200">
              <a:buFont typeface="+mj-lt"/>
              <a:buAutoNum type="arabicPeriod"/>
            </a:pPr>
            <a:r>
              <a:rPr lang="en-US" sz="1500" dirty="0"/>
              <a:t>Tea bags</a:t>
            </a:r>
          </a:p>
          <a:p>
            <a:pPr marL="457200" indent="-457200">
              <a:buFont typeface="+mj-lt"/>
              <a:buAutoNum type="arabicPeriod"/>
            </a:pPr>
            <a:r>
              <a:rPr lang="en-US" sz="1500" dirty="0"/>
              <a:t>Candy</a:t>
            </a:r>
          </a:p>
          <a:p>
            <a:pPr marL="457200" indent="-457200">
              <a:buFont typeface="+mj-lt"/>
              <a:buAutoNum type="arabicPeriod"/>
            </a:pPr>
            <a:r>
              <a:rPr lang="en-US" sz="1500" dirty="0"/>
              <a:t>Hair</a:t>
            </a:r>
          </a:p>
          <a:p>
            <a:pPr marL="457200" indent="-457200">
              <a:buFont typeface="+mj-lt"/>
              <a:buAutoNum type="arabicPeriod"/>
            </a:pPr>
            <a:r>
              <a:rPr lang="en-US" sz="1500" dirty="0"/>
              <a:t>Feathers</a:t>
            </a:r>
          </a:p>
          <a:p>
            <a:pPr marL="457200" indent="-457200">
              <a:buFont typeface="+mj-lt"/>
              <a:buAutoNum type="arabicPeriod"/>
            </a:pPr>
            <a:r>
              <a:rPr lang="en-US" sz="1500" dirty="0"/>
              <a:t>Nail clippings</a:t>
            </a:r>
          </a:p>
          <a:p>
            <a:pPr marL="457200" indent="-457200">
              <a:buFont typeface="+mj-lt"/>
              <a:buAutoNum type="arabicPeriod"/>
            </a:pPr>
            <a:r>
              <a:rPr lang="en-US" sz="1500" dirty="0"/>
              <a:t>Cotton balls</a:t>
            </a:r>
          </a:p>
          <a:p>
            <a:pPr marL="457200" indent="-457200">
              <a:buFont typeface="+mj-lt"/>
              <a:buAutoNum type="arabicPeriod"/>
            </a:pPr>
            <a:r>
              <a:rPr lang="en-US" sz="1500" dirty="0"/>
              <a:t>Toothpicks</a:t>
            </a:r>
          </a:p>
          <a:p>
            <a:pPr marL="457200" indent="-457200">
              <a:buFont typeface="+mj-lt"/>
              <a:buAutoNum type="arabicPeriod"/>
            </a:pPr>
            <a:r>
              <a:rPr lang="en-US" sz="1500" dirty="0"/>
              <a:t>Natural wine corks</a:t>
            </a:r>
          </a:p>
          <a:p>
            <a:pPr marL="457200" indent="-457200">
              <a:buFont typeface="+mj-lt"/>
              <a:buAutoNum type="arabicPeriod"/>
            </a:pPr>
            <a:r>
              <a:rPr lang="en-US" sz="1500" dirty="0"/>
              <a:t>Saw dust</a:t>
            </a:r>
          </a:p>
          <a:p>
            <a:pPr marL="457200" indent="-457200">
              <a:buFont typeface="+mj-lt"/>
              <a:buAutoNum type="arabicPeriod"/>
            </a:pPr>
            <a:r>
              <a:rPr lang="en-US" sz="1500" dirty="0"/>
              <a:t>Eggshells</a:t>
            </a:r>
          </a:p>
        </p:txBody>
      </p:sp>
      <p:pic>
        <p:nvPicPr>
          <p:cNvPr id="3" name="Picture 2">
            <a:extLst>
              <a:ext uri="{FF2B5EF4-FFF2-40B4-BE49-F238E27FC236}">
                <a16:creationId xmlns:a16="http://schemas.microsoft.com/office/drawing/2014/main" id="{33BC5FF2-75AB-EC4F-8234-BE7580866802}"/>
              </a:ext>
            </a:extLst>
          </p:cNvPr>
          <p:cNvPicPr>
            <a:picLocks noChangeAspect="1"/>
          </p:cNvPicPr>
          <p:nvPr/>
        </p:nvPicPr>
        <p:blipFill>
          <a:blip r:embed="rId2"/>
          <a:stretch>
            <a:fillRect/>
          </a:stretch>
        </p:blipFill>
        <p:spPr>
          <a:xfrm>
            <a:off x="703936" y="4917494"/>
            <a:ext cx="1296709" cy="1296709"/>
          </a:xfrm>
          <a:prstGeom prst="rect">
            <a:avLst/>
          </a:prstGeom>
        </p:spPr>
      </p:pic>
      <p:pic>
        <p:nvPicPr>
          <p:cNvPr id="4" name="Picture 3">
            <a:extLst>
              <a:ext uri="{FF2B5EF4-FFF2-40B4-BE49-F238E27FC236}">
                <a16:creationId xmlns:a16="http://schemas.microsoft.com/office/drawing/2014/main" id="{298E2F65-2475-9744-A0AE-88B1DC85C7E6}"/>
              </a:ext>
            </a:extLst>
          </p:cNvPr>
          <p:cNvPicPr>
            <a:picLocks noChangeAspect="1"/>
          </p:cNvPicPr>
          <p:nvPr/>
        </p:nvPicPr>
        <p:blipFill>
          <a:blip r:embed="rId3"/>
          <a:stretch>
            <a:fillRect/>
          </a:stretch>
        </p:blipFill>
        <p:spPr>
          <a:xfrm>
            <a:off x="9186386" y="4920248"/>
            <a:ext cx="2527799" cy="1233003"/>
          </a:xfrm>
          <a:prstGeom prst="rect">
            <a:avLst/>
          </a:prstGeom>
        </p:spPr>
      </p:pic>
    </p:spTree>
    <p:extLst>
      <p:ext uri="{BB962C8B-B14F-4D97-AF65-F5344CB8AC3E}">
        <p14:creationId xmlns:p14="http://schemas.microsoft.com/office/powerpoint/2010/main" val="34528450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3BC5FF2-75AB-EC4F-8234-BE7580866802}"/>
              </a:ext>
            </a:extLst>
          </p:cNvPr>
          <p:cNvPicPr>
            <a:picLocks noChangeAspect="1"/>
          </p:cNvPicPr>
          <p:nvPr/>
        </p:nvPicPr>
        <p:blipFill>
          <a:blip r:embed="rId2"/>
          <a:stretch>
            <a:fillRect/>
          </a:stretch>
        </p:blipFill>
        <p:spPr>
          <a:xfrm>
            <a:off x="703936" y="4917494"/>
            <a:ext cx="1296709" cy="1296709"/>
          </a:xfrm>
          <a:prstGeom prst="rect">
            <a:avLst/>
          </a:prstGeom>
        </p:spPr>
      </p:pic>
      <p:sp>
        <p:nvSpPr>
          <p:cNvPr id="2" name="Title 1"/>
          <p:cNvSpPr>
            <a:spLocks noGrp="1"/>
          </p:cNvSpPr>
          <p:nvPr>
            <p:ph type="title"/>
          </p:nvPr>
        </p:nvSpPr>
        <p:spPr>
          <a:xfrm>
            <a:off x="1295402" y="982132"/>
            <a:ext cx="4144699" cy="1303867"/>
          </a:xfrm>
        </p:spPr>
        <p:txBody>
          <a:bodyPr>
            <a:normAutofit/>
          </a:bodyPr>
          <a:lstStyle/>
          <a:p>
            <a:r>
              <a:rPr lang="en-US" sz="3500" dirty="0"/>
              <a:t>Do NOT Compost</a:t>
            </a:r>
          </a:p>
        </p:txBody>
      </p:sp>
      <p:sp>
        <p:nvSpPr>
          <p:cNvPr id="9" name="Content Placeholder 8"/>
          <p:cNvSpPr>
            <a:spLocks noGrp="1"/>
          </p:cNvSpPr>
          <p:nvPr>
            <p:ph sz="half" idx="2"/>
          </p:nvPr>
        </p:nvSpPr>
        <p:spPr>
          <a:xfrm>
            <a:off x="5224509" y="606824"/>
            <a:ext cx="5377898" cy="3514078"/>
          </a:xfrm>
        </p:spPr>
        <p:txBody>
          <a:bodyPr>
            <a:noAutofit/>
          </a:bodyPr>
          <a:lstStyle/>
          <a:p>
            <a:pPr lvl="1">
              <a:buFont typeface="Arial" panose="020B0604020202020204" pitchFamily="34" charset="0"/>
              <a:buChar char="•"/>
            </a:pPr>
            <a:r>
              <a:rPr lang="en-US" sz="2400" dirty="0"/>
              <a:t>Meat, fish, bones, &amp; animal fats</a:t>
            </a:r>
          </a:p>
          <a:p>
            <a:pPr lvl="1">
              <a:buFont typeface="Arial" panose="020B0604020202020204" pitchFamily="34" charset="0"/>
              <a:buChar char="•"/>
            </a:pPr>
            <a:r>
              <a:rPr lang="en-US" sz="2400" dirty="0"/>
              <a:t>Walnuts &amp; </a:t>
            </a:r>
            <a:r>
              <a:rPr lang="en-US" sz="2400" dirty="0" err="1"/>
              <a:t>rhubard</a:t>
            </a:r>
            <a:r>
              <a:rPr lang="en-US" sz="2400" dirty="0"/>
              <a:t> leaves</a:t>
            </a:r>
          </a:p>
          <a:p>
            <a:pPr lvl="1">
              <a:buFont typeface="Arial" panose="020B0604020202020204" pitchFamily="34" charset="0"/>
              <a:buChar char="•"/>
            </a:pPr>
            <a:r>
              <a:rPr lang="en-US" sz="2400" dirty="0"/>
              <a:t>Ashes from your grill</a:t>
            </a:r>
          </a:p>
          <a:p>
            <a:pPr lvl="1">
              <a:buFont typeface="Arial" panose="020B0604020202020204" pitchFamily="34" charset="0"/>
              <a:buChar char="•"/>
            </a:pPr>
            <a:r>
              <a:rPr lang="en-US" sz="2400" dirty="0"/>
              <a:t>Pet waste</a:t>
            </a:r>
          </a:p>
          <a:p>
            <a:pPr lvl="1">
              <a:buFont typeface="Arial" panose="020B0604020202020204" pitchFamily="34" charset="0"/>
              <a:buChar char="•"/>
            </a:pPr>
            <a:r>
              <a:rPr lang="en-US" sz="2400" dirty="0"/>
              <a:t>Infest/diseased plants</a:t>
            </a:r>
          </a:p>
          <a:p>
            <a:pPr lvl="1">
              <a:buFont typeface="Arial" panose="020B0604020202020204" pitchFamily="34" charset="0"/>
              <a:buChar char="•"/>
            </a:pPr>
            <a:r>
              <a:rPr lang="en-US" sz="2400" dirty="0"/>
              <a:t>Dairy products</a:t>
            </a:r>
          </a:p>
          <a:p>
            <a:pPr lvl="1">
              <a:buFont typeface="Arial" panose="020B0604020202020204" pitchFamily="34" charset="0"/>
              <a:buChar char="•"/>
            </a:pPr>
            <a:r>
              <a:rPr lang="en-US" sz="2400" dirty="0"/>
              <a:t>Grains</a:t>
            </a:r>
          </a:p>
          <a:p>
            <a:pPr lvl="1">
              <a:buFont typeface="Arial" panose="020B0604020202020204" pitchFamily="34" charset="0"/>
              <a:buChar char="•"/>
            </a:pPr>
            <a:r>
              <a:rPr lang="en-US" sz="2400" dirty="0"/>
              <a:t>Contaminated materials </a:t>
            </a:r>
          </a:p>
          <a:p>
            <a:pPr lvl="2">
              <a:buFont typeface="Arial" panose="020B0604020202020204" pitchFamily="34" charset="0"/>
              <a:buChar char="•"/>
            </a:pPr>
            <a:r>
              <a:rPr lang="en-US" sz="2400" dirty="0"/>
              <a:t>(</a:t>
            </a:r>
            <a:r>
              <a:rPr lang="en-US" sz="2400" dirty="0" err="1"/>
              <a:t>ie</a:t>
            </a:r>
            <a:r>
              <a:rPr lang="en-US" sz="2400" dirty="0"/>
              <a:t> pesticides &amp; synthetic materials)</a:t>
            </a:r>
          </a:p>
          <a:p>
            <a:pPr lvl="1">
              <a:buFont typeface="Arial" panose="020B0604020202020204" pitchFamily="34" charset="0"/>
              <a:buChar char="•"/>
            </a:pPr>
            <a:r>
              <a:rPr lang="en-US" sz="2400" dirty="0"/>
              <a:t>Invasive species</a:t>
            </a:r>
          </a:p>
          <a:p>
            <a:endParaRPr lang="en-US" dirty="0"/>
          </a:p>
        </p:txBody>
      </p:sp>
      <p:pic>
        <p:nvPicPr>
          <p:cNvPr id="10" name="Content Placeholder 9">
            <a:extLst>
              <a:ext uri="{FF2B5EF4-FFF2-40B4-BE49-F238E27FC236}">
                <a16:creationId xmlns:a16="http://schemas.microsoft.com/office/drawing/2014/main" id="{DC846626-D591-6F4C-83B7-97B79858449F}"/>
              </a:ext>
            </a:extLst>
          </p:cNvPr>
          <p:cNvPicPr>
            <a:picLocks noGrp="1" noChangeAspect="1"/>
          </p:cNvPicPr>
          <p:nvPr>
            <p:ph sz="half" idx="1"/>
          </p:nvPr>
        </p:nvPicPr>
        <p:blipFill>
          <a:blip r:embed="rId3"/>
          <a:srcRect l="-50370" r="-50370"/>
          <a:stretch>
            <a:fillRect/>
          </a:stretch>
        </p:blipFill>
        <p:spPr>
          <a:xfrm>
            <a:off x="1298575" y="2560638"/>
            <a:ext cx="4718050" cy="3309937"/>
          </a:xfrm>
          <a:prstGeom prst="rect">
            <a:avLst/>
          </a:prstGeom>
        </p:spPr>
      </p:pic>
      <p:pic>
        <p:nvPicPr>
          <p:cNvPr id="11" name="Picture 10">
            <a:extLst>
              <a:ext uri="{FF2B5EF4-FFF2-40B4-BE49-F238E27FC236}">
                <a16:creationId xmlns:a16="http://schemas.microsoft.com/office/drawing/2014/main" id="{33BC5FF2-75AB-EC4F-8234-BE7580866802}"/>
              </a:ext>
            </a:extLst>
          </p:cNvPr>
          <p:cNvPicPr>
            <a:picLocks noChangeAspect="1"/>
          </p:cNvPicPr>
          <p:nvPr/>
        </p:nvPicPr>
        <p:blipFill>
          <a:blip r:embed="rId2"/>
          <a:stretch>
            <a:fillRect/>
          </a:stretch>
        </p:blipFill>
        <p:spPr>
          <a:xfrm>
            <a:off x="703936" y="4917494"/>
            <a:ext cx="1296709" cy="1296709"/>
          </a:xfrm>
          <a:prstGeom prst="rect">
            <a:avLst/>
          </a:prstGeom>
        </p:spPr>
      </p:pic>
      <p:pic>
        <p:nvPicPr>
          <p:cNvPr id="12" name="Picture 11">
            <a:extLst>
              <a:ext uri="{FF2B5EF4-FFF2-40B4-BE49-F238E27FC236}">
                <a16:creationId xmlns:a16="http://schemas.microsoft.com/office/drawing/2014/main" id="{298E2F65-2475-9744-A0AE-88B1DC85C7E6}"/>
              </a:ext>
            </a:extLst>
          </p:cNvPr>
          <p:cNvPicPr>
            <a:picLocks noChangeAspect="1"/>
          </p:cNvPicPr>
          <p:nvPr/>
        </p:nvPicPr>
        <p:blipFill>
          <a:blip r:embed="rId4"/>
          <a:stretch>
            <a:fillRect/>
          </a:stretch>
        </p:blipFill>
        <p:spPr>
          <a:xfrm>
            <a:off x="9186386" y="4920248"/>
            <a:ext cx="2527799" cy="1233003"/>
          </a:xfrm>
          <a:prstGeom prst="rect">
            <a:avLst/>
          </a:prstGeom>
        </p:spPr>
      </p:pic>
    </p:spTree>
    <p:extLst>
      <p:ext uri="{BB962C8B-B14F-4D97-AF65-F5344CB8AC3E}">
        <p14:creationId xmlns:p14="http://schemas.microsoft.com/office/powerpoint/2010/main" val="11513437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3BC5FF2-75AB-EC4F-8234-BE7580866802}"/>
              </a:ext>
            </a:extLst>
          </p:cNvPr>
          <p:cNvPicPr>
            <a:picLocks noChangeAspect="1"/>
          </p:cNvPicPr>
          <p:nvPr/>
        </p:nvPicPr>
        <p:blipFill>
          <a:blip r:embed="rId3"/>
          <a:stretch>
            <a:fillRect/>
          </a:stretch>
        </p:blipFill>
        <p:spPr>
          <a:xfrm>
            <a:off x="703936" y="4917494"/>
            <a:ext cx="1296709" cy="1296709"/>
          </a:xfrm>
          <a:prstGeom prst="rect">
            <a:avLst/>
          </a:prstGeom>
        </p:spPr>
      </p:pic>
      <p:pic>
        <p:nvPicPr>
          <p:cNvPr id="3" name="Picture 2">
            <a:extLst>
              <a:ext uri="{FF2B5EF4-FFF2-40B4-BE49-F238E27FC236}">
                <a16:creationId xmlns:a16="http://schemas.microsoft.com/office/drawing/2014/main" id="{298E2F65-2475-9744-A0AE-88B1DC85C7E6}"/>
              </a:ext>
            </a:extLst>
          </p:cNvPr>
          <p:cNvPicPr>
            <a:picLocks noChangeAspect="1"/>
          </p:cNvPicPr>
          <p:nvPr/>
        </p:nvPicPr>
        <p:blipFill>
          <a:blip r:embed="rId4"/>
          <a:stretch>
            <a:fillRect/>
          </a:stretch>
        </p:blipFill>
        <p:spPr>
          <a:xfrm>
            <a:off x="9186386" y="4920248"/>
            <a:ext cx="2527799" cy="1233003"/>
          </a:xfrm>
          <a:prstGeom prst="rect">
            <a:avLst/>
          </a:prstGeom>
        </p:spPr>
      </p:pic>
      <p:sp>
        <p:nvSpPr>
          <p:cNvPr id="7" name="Title 6"/>
          <p:cNvSpPr>
            <a:spLocks noGrp="1"/>
          </p:cNvSpPr>
          <p:nvPr>
            <p:ph type="title"/>
          </p:nvPr>
        </p:nvSpPr>
        <p:spPr/>
        <p:txBody>
          <a:bodyPr/>
          <a:lstStyle/>
          <a:p>
            <a:r>
              <a:rPr lang="en-US" dirty="0"/>
              <a:t>Composting Preparation</a:t>
            </a:r>
          </a:p>
        </p:txBody>
      </p:sp>
      <p:pic>
        <p:nvPicPr>
          <p:cNvPr id="17" name="Content Placeholder 16"/>
          <p:cNvPicPr>
            <a:picLocks noGrp="1" noChangeAspect="1"/>
          </p:cNvPicPr>
          <p:nvPr>
            <p:ph sz="half" idx="2"/>
          </p:nvPr>
        </p:nvPicPr>
        <p:blipFill>
          <a:blip r:embed="rId5"/>
          <a:srcRect t="1776" b="1776"/>
          <a:stretch>
            <a:fillRect/>
          </a:stretch>
        </p:blipFill>
        <p:spPr>
          <a:xfrm>
            <a:off x="2685703" y="2561474"/>
            <a:ext cx="6391442" cy="3566142"/>
          </a:xfrm>
        </p:spPr>
      </p:pic>
    </p:spTree>
    <p:extLst>
      <p:ext uri="{BB962C8B-B14F-4D97-AF65-F5344CB8AC3E}">
        <p14:creationId xmlns:p14="http://schemas.microsoft.com/office/powerpoint/2010/main" val="2556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33BC5FF2-75AB-EC4F-8234-BE7580866802}"/>
              </a:ext>
            </a:extLst>
          </p:cNvPr>
          <p:cNvPicPr>
            <a:picLocks noChangeAspect="1"/>
          </p:cNvPicPr>
          <p:nvPr/>
        </p:nvPicPr>
        <p:blipFill>
          <a:blip r:embed="rId3"/>
          <a:stretch>
            <a:fillRect/>
          </a:stretch>
        </p:blipFill>
        <p:spPr>
          <a:xfrm>
            <a:off x="703936" y="4917494"/>
            <a:ext cx="1296709" cy="1296709"/>
          </a:xfrm>
          <a:prstGeom prst="rect">
            <a:avLst/>
          </a:prstGeom>
        </p:spPr>
      </p:pic>
      <p:pic>
        <p:nvPicPr>
          <p:cNvPr id="10" name="Picture 9">
            <a:extLst>
              <a:ext uri="{FF2B5EF4-FFF2-40B4-BE49-F238E27FC236}">
                <a16:creationId xmlns:a16="http://schemas.microsoft.com/office/drawing/2014/main" id="{298E2F65-2475-9744-A0AE-88B1DC85C7E6}"/>
              </a:ext>
            </a:extLst>
          </p:cNvPr>
          <p:cNvPicPr>
            <a:picLocks noChangeAspect="1"/>
          </p:cNvPicPr>
          <p:nvPr/>
        </p:nvPicPr>
        <p:blipFill>
          <a:blip r:embed="rId4"/>
          <a:stretch>
            <a:fillRect/>
          </a:stretch>
        </p:blipFill>
        <p:spPr>
          <a:xfrm>
            <a:off x="9186386" y="4920248"/>
            <a:ext cx="2527799" cy="1233003"/>
          </a:xfrm>
          <a:prstGeom prst="rect">
            <a:avLst/>
          </a:prstGeom>
        </p:spPr>
      </p:pic>
      <p:pic>
        <p:nvPicPr>
          <p:cNvPr id="3" name="Picture 2"/>
          <p:cNvPicPr>
            <a:picLocks noChangeAspect="1"/>
          </p:cNvPicPr>
          <p:nvPr/>
        </p:nvPicPr>
        <p:blipFill>
          <a:blip r:embed="rId5"/>
          <a:stretch>
            <a:fillRect/>
          </a:stretch>
        </p:blipFill>
        <p:spPr>
          <a:xfrm>
            <a:off x="2348224" y="2577765"/>
            <a:ext cx="1302926" cy="1994235"/>
          </a:xfrm>
          <a:prstGeom prst="rect">
            <a:avLst/>
          </a:prstGeom>
        </p:spPr>
      </p:pic>
      <p:sp>
        <p:nvSpPr>
          <p:cNvPr id="18" name="Title 17"/>
          <p:cNvSpPr>
            <a:spLocks noGrp="1"/>
          </p:cNvSpPr>
          <p:nvPr>
            <p:ph type="title"/>
          </p:nvPr>
        </p:nvSpPr>
        <p:spPr/>
        <p:txBody>
          <a:bodyPr/>
          <a:lstStyle/>
          <a:p>
            <a:r>
              <a:rPr lang="en-US" dirty="0"/>
              <a:t>Countertop Compost Bins</a:t>
            </a:r>
          </a:p>
        </p:txBody>
      </p:sp>
      <p:sp>
        <p:nvSpPr>
          <p:cNvPr id="19" name="TextBox 18"/>
          <p:cNvSpPr txBox="1"/>
          <p:nvPr/>
        </p:nvSpPr>
        <p:spPr>
          <a:xfrm>
            <a:off x="1829470" y="4772526"/>
            <a:ext cx="2288004" cy="1015663"/>
          </a:xfrm>
          <a:prstGeom prst="rect">
            <a:avLst/>
          </a:prstGeom>
          <a:noFill/>
        </p:spPr>
        <p:txBody>
          <a:bodyPr wrap="square" rtlCol="0">
            <a:spAutoFit/>
          </a:bodyPr>
          <a:lstStyle/>
          <a:p>
            <a:pPr algn="ctr"/>
            <a:r>
              <a:rPr lang="en-US" sz="2000" i="1" dirty="0" err="1"/>
              <a:t>Epica</a:t>
            </a:r>
            <a:r>
              <a:rPr lang="en-US" sz="2000" dirty="0"/>
              <a:t> </a:t>
            </a:r>
          </a:p>
          <a:p>
            <a:pPr algn="ctr"/>
            <a:r>
              <a:rPr lang="en-US" sz="2000" dirty="0"/>
              <a:t>Stainless Steel</a:t>
            </a:r>
          </a:p>
          <a:p>
            <a:pPr algn="ctr"/>
            <a:r>
              <a:rPr lang="en-US" sz="2000" dirty="0"/>
              <a:t>$23</a:t>
            </a:r>
          </a:p>
        </p:txBody>
      </p:sp>
      <p:sp>
        <p:nvSpPr>
          <p:cNvPr id="21" name="TextBox 20"/>
          <p:cNvSpPr txBox="1"/>
          <p:nvPr/>
        </p:nvSpPr>
        <p:spPr>
          <a:xfrm>
            <a:off x="4575343" y="2577765"/>
            <a:ext cx="2443295" cy="1292662"/>
          </a:xfrm>
          <a:prstGeom prst="rect">
            <a:avLst/>
          </a:prstGeom>
          <a:noFill/>
        </p:spPr>
        <p:txBody>
          <a:bodyPr wrap="square" rtlCol="0">
            <a:spAutoFit/>
          </a:bodyPr>
          <a:lstStyle/>
          <a:p>
            <a:pPr algn="ctr"/>
            <a:r>
              <a:rPr lang="en-US" sz="2000" i="1" dirty="0">
                <a:solidFill>
                  <a:schemeClr val="accent1"/>
                </a:solidFill>
              </a:rPr>
              <a:t>Full Circle Recycled </a:t>
            </a:r>
            <a:r>
              <a:rPr lang="en-US" sz="2000" dirty="0">
                <a:solidFill>
                  <a:schemeClr val="accent1"/>
                </a:solidFill>
              </a:rPr>
              <a:t>Plastic Bin</a:t>
            </a:r>
            <a:endParaRPr lang="en-US" sz="2000" i="1" dirty="0">
              <a:solidFill>
                <a:schemeClr val="accent1"/>
              </a:solidFill>
            </a:endParaRPr>
          </a:p>
          <a:p>
            <a:pPr algn="ctr"/>
            <a:r>
              <a:rPr lang="en-US" sz="2000" dirty="0">
                <a:solidFill>
                  <a:schemeClr val="accent1"/>
                </a:solidFill>
              </a:rPr>
              <a:t>$30</a:t>
            </a:r>
          </a:p>
          <a:p>
            <a:endParaRPr lang="en-US" dirty="0">
              <a:solidFill>
                <a:schemeClr val="accent1"/>
              </a:solidFill>
            </a:endParaRPr>
          </a:p>
        </p:txBody>
      </p:sp>
      <p:sp>
        <p:nvSpPr>
          <p:cNvPr id="23" name="TextBox 22"/>
          <p:cNvSpPr txBox="1"/>
          <p:nvPr/>
        </p:nvSpPr>
        <p:spPr>
          <a:xfrm>
            <a:off x="7798370" y="4868144"/>
            <a:ext cx="2072105" cy="1015663"/>
          </a:xfrm>
          <a:prstGeom prst="rect">
            <a:avLst/>
          </a:prstGeom>
          <a:noFill/>
        </p:spPr>
        <p:txBody>
          <a:bodyPr wrap="square" rtlCol="0">
            <a:spAutoFit/>
          </a:bodyPr>
          <a:lstStyle/>
          <a:p>
            <a:pPr algn="ctr"/>
            <a:r>
              <a:rPr lang="en-US" sz="2000" i="1" dirty="0"/>
              <a:t>Zero Waste</a:t>
            </a:r>
            <a:r>
              <a:rPr lang="en-US" sz="2000" dirty="0"/>
              <a:t> Mounted Bin</a:t>
            </a:r>
            <a:endParaRPr lang="en-US" sz="2000" i="1" dirty="0"/>
          </a:p>
          <a:p>
            <a:pPr algn="ctr"/>
            <a:r>
              <a:rPr lang="en-US" sz="2000" dirty="0"/>
              <a:t>$27</a:t>
            </a:r>
          </a:p>
        </p:txBody>
      </p:sp>
      <p:pic>
        <p:nvPicPr>
          <p:cNvPr id="25" name="Picture 24"/>
          <p:cNvPicPr>
            <a:picLocks noChangeAspect="1"/>
          </p:cNvPicPr>
          <p:nvPr/>
        </p:nvPicPr>
        <p:blipFill>
          <a:blip r:embed="rId6"/>
          <a:stretch>
            <a:fillRect/>
          </a:stretch>
        </p:blipFill>
        <p:spPr>
          <a:xfrm>
            <a:off x="4497133" y="3717071"/>
            <a:ext cx="2467809" cy="2166736"/>
          </a:xfrm>
          <a:prstGeom prst="rect">
            <a:avLst/>
          </a:prstGeom>
        </p:spPr>
      </p:pic>
      <p:pic>
        <p:nvPicPr>
          <p:cNvPr id="27" name="Picture 26"/>
          <p:cNvPicPr>
            <a:picLocks noChangeAspect="1"/>
          </p:cNvPicPr>
          <p:nvPr/>
        </p:nvPicPr>
        <p:blipFill rotWithShape="1">
          <a:blip r:embed="rId7"/>
          <a:srcRect l="15562" t="4093" r="36225" b="2340"/>
          <a:stretch/>
        </p:blipFill>
        <p:spPr>
          <a:xfrm>
            <a:off x="7949585" y="2667650"/>
            <a:ext cx="1626895" cy="2104876"/>
          </a:xfrm>
          <a:prstGeom prst="rect">
            <a:avLst/>
          </a:prstGeom>
        </p:spPr>
      </p:pic>
    </p:spTree>
    <p:extLst>
      <p:ext uri="{BB962C8B-B14F-4D97-AF65-F5344CB8AC3E}">
        <p14:creationId xmlns:p14="http://schemas.microsoft.com/office/powerpoint/2010/main" val="4825799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3BC5FF2-75AB-EC4F-8234-BE7580866802}"/>
              </a:ext>
            </a:extLst>
          </p:cNvPr>
          <p:cNvPicPr>
            <a:picLocks noChangeAspect="1"/>
          </p:cNvPicPr>
          <p:nvPr/>
        </p:nvPicPr>
        <p:blipFill>
          <a:blip r:embed="rId2"/>
          <a:stretch>
            <a:fillRect/>
          </a:stretch>
        </p:blipFill>
        <p:spPr>
          <a:xfrm>
            <a:off x="703936" y="4917494"/>
            <a:ext cx="1296709" cy="1296709"/>
          </a:xfrm>
          <a:prstGeom prst="rect">
            <a:avLst/>
          </a:prstGeom>
        </p:spPr>
      </p:pic>
      <p:pic>
        <p:nvPicPr>
          <p:cNvPr id="5" name="Picture 4">
            <a:extLst>
              <a:ext uri="{FF2B5EF4-FFF2-40B4-BE49-F238E27FC236}">
                <a16:creationId xmlns:a16="http://schemas.microsoft.com/office/drawing/2014/main" id="{298E2F65-2475-9744-A0AE-88B1DC85C7E6}"/>
              </a:ext>
            </a:extLst>
          </p:cNvPr>
          <p:cNvPicPr>
            <a:picLocks noChangeAspect="1"/>
          </p:cNvPicPr>
          <p:nvPr/>
        </p:nvPicPr>
        <p:blipFill>
          <a:blip r:embed="rId3"/>
          <a:stretch>
            <a:fillRect/>
          </a:stretch>
        </p:blipFill>
        <p:spPr>
          <a:xfrm>
            <a:off x="9186386" y="4920248"/>
            <a:ext cx="2527799" cy="1233003"/>
          </a:xfrm>
          <a:prstGeom prst="rect">
            <a:avLst/>
          </a:prstGeom>
        </p:spPr>
      </p:pic>
      <p:sp>
        <p:nvSpPr>
          <p:cNvPr id="3" name="Title 2"/>
          <p:cNvSpPr>
            <a:spLocks noGrp="1"/>
          </p:cNvSpPr>
          <p:nvPr>
            <p:ph type="title"/>
          </p:nvPr>
        </p:nvSpPr>
        <p:spPr/>
        <p:txBody>
          <a:bodyPr>
            <a:normAutofit/>
          </a:bodyPr>
          <a:lstStyle/>
          <a:p>
            <a:r>
              <a:rPr lang="en-US" dirty="0"/>
              <a:t>Electronic Composters</a:t>
            </a:r>
          </a:p>
        </p:txBody>
      </p:sp>
      <p:pic>
        <p:nvPicPr>
          <p:cNvPr id="9" name="Picture 8"/>
          <p:cNvPicPr>
            <a:picLocks noChangeAspect="1"/>
          </p:cNvPicPr>
          <p:nvPr/>
        </p:nvPicPr>
        <p:blipFill>
          <a:blip r:embed="rId4"/>
          <a:stretch>
            <a:fillRect/>
          </a:stretch>
        </p:blipFill>
        <p:spPr>
          <a:xfrm>
            <a:off x="6459405" y="2813843"/>
            <a:ext cx="2590688" cy="2661665"/>
          </a:xfrm>
          <a:prstGeom prst="rect">
            <a:avLst/>
          </a:prstGeom>
        </p:spPr>
      </p:pic>
      <p:sp>
        <p:nvSpPr>
          <p:cNvPr id="10" name="TextBox 9"/>
          <p:cNvSpPr txBox="1"/>
          <p:nvPr/>
        </p:nvSpPr>
        <p:spPr>
          <a:xfrm>
            <a:off x="9050093" y="3429000"/>
            <a:ext cx="2288004" cy="707886"/>
          </a:xfrm>
          <a:prstGeom prst="rect">
            <a:avLst/>
          </a:prstGeom>
          <a:noFill/>
        </p:spPr>
        <p:txBody>
          <a:bodyPr wrap="square" rtlCol="0">
            <a:spAutoFit/>
          </a:bodyPr>
          <a:lstStyle/>
          <a:p>
            <a:pPr algn="ctr"/>
            <a:r>
              <a:rPr lang="en-US" sz="2000" i="1" dirty="0"/>
              <a:t>Food Cycler</a:t>
            </a:r>
          </a:p>
          <a:p>
            <a:pPr algn="ctr"/>
            <a:r>
              <a:rPr lang="en-US" sz="2000" i="1" dirty="0"/>
              <a:t>$750</a:t>
            </a:r>
            <a:endParaRPr lang="en-US" sz="2000" dirty="0"/>
          </a:p>
        </p:txBody>
      </p:sp>
      <p:pic>
        <p:nvPicPr>
          <p:cNvPr id="11" name="Picture 10"/>
          <p:cNvPicPr>
            <a:picLocks noChangeAspect="1"/>
          </p:cNvPicPr>
          <p:nvPr/>
        </p:nvPicPr>
        <p:blipFill>
          <a:blip r:embed="rId5"/>
          <a:stretch>
            <a:fillRect/>
          </a:stretch>
        </p:blipFill>
        <p:spPr>
          <a:xfrm>
            <a:off x="6083300" y="3416300"/>
            <a:ext cx="12700" cy="12700"/>
          </a:xfrm>
          <a:prstGeom prst="rect">
            <a:avLst/>
          </a:prstGeom>
        </p:spPr>
      </p:pic>
      <p:pic>
        <p:nvPicPr>
          <p:cNvPr id="12" name="Picture 11"/>
          <p:cNvPicPr>
            <a:picLocks noChangeAspect="1"/>
          </p:cNvPicPr>
          <p:nvPr/>
        </p:nvPicPr>
        <p:blipFill>
          <a:blip r:embed="rId5"/>
          <a:stretch>
            <a:fillRect/>
          </a:stretch>
        </p:blipFill>
        <p:spPr>
          <a:xfrm>
            <a:off x="6083300" y="3416300"/>
            <a:ext cx="12700" cy="12700"/>
          </a:xfrm>
          <a:prstGeom prst="rect">
            <a:avLst/>
          </a:prstGeom>
        </p:spPr>
      </p:pic>
      <p:pic>
        <p:nvPicPr>
          <p:cNvPr id="13" name="Picture 12"/>
          <p:cNvPicPr>
            <a:picLocks noChangeAspect="1"/>
          </p:cNvPicPr>
          <p:nvPr/>
        </p:nvPicPr>
        <p:blipFill>
          <a:blip r:embed="rId5"/>
          <a:stretch>
            <a:fillRect/>
          </a:stretch>
        </p:blipFill>
        <p:spPr>
          <a:xfrm>
            <a:off x="6083300" y="3416300"/>
            <a:ext cx="12700" cy="12700"/>
          </a:xfrm>
          <a:prstGeom prst="rect">
            <a:avLst/>
          </a:prstGeom>
        </p:spPr>
      </p:pic>
      <p:pic>
        <p:nvPicPr>
          <p:cNvPr id="15" name="Picture 14" descr="Screen Shot 2018-04-18 at 3.28.06 PM.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525826" y="2818783"/>
            <a:ext cx="2251370" cy="2658801"/>
          </a:xfrm>
          <a:prstGeom prst="rect">
            <a:avLst/>
          </a:prstGeom>
        </p:spPr>
      </p:pic>
      <p:sp>
        <p:nvSpPr>
          <p:cNvPr id="16" name="TextBox 15"/>
          <p:cNvSpPr txBox="1"/>
          <p:nvPr/>
        </p:nvSpPr>
        <p:spPr>
          <a:xfrm>
            <a:off x="1054992" y="3429000"/>
            <a:ext cx="2104883" cy="707886"/>
          </a:xfrm>
          <a:prstGeom prst="rect">
            <a:avLst/>
          </a:prstGeom>
          <a:noFill/>
        </p:spPr>
        <p:txBody>
          <a:bodyPr wrap="square" rtlCol="0">
            <a:spAutoFit/>
          </a:bodyPr>
          <a:lstStyle/>
          <a:p>
            <a:pPr algn="ctr"/>
            <a:r>
              <a:rPr lang="en-US" sz="2000" i="1" dirty="0" err="1">
                <a:solidFill>
                  <a:srgbClr val="83992A"/>
                </a:solidFill>
              </a:rPr>
              <a:t>Compostio</a:t>
            </a:r>
            <a:r>
              <a:rPr lang="en-US" sz="2000" i="1" dirty="0">
                <a:solidFill>
                  <a:srgbClr val="83992A"/>
                </a:solidFill>
              </a:rPr>
              <a:t> C30</a:t>
            </a:r>
          </a:p>
          <a:p>
            <a:pPr algn="ctr"/>
            <a:r>
              <a:rPr lang="en-US" sz="2000" i="1" dirty="0">
                <a:solidFill>
                  <a:srgbClr val="83992A"/>
                </a:solidFill>
              </a:rPr>
              <a:t>$399</a:t>
            </a:r>
            <a:endParaRPr lang="en-US" sz="2000" dirty="0">
              <a:solidFill>
                <a:srgbClr val="83992A"/>
              </a:solidFill>
            </a:endParaRPr>
          </a:p>
        </p:txBody>
      </p:sp>
    </p:spTree>
    <p:extLst>
      <p:ext uri="{BB962C8B-B14F-4D97-AF65-F5344CB8AC3E}">
        <p14:creationId xmlns:p14="http://schemas.microsoft.com/office/powerpoint/2010/main" val="41939587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5347505" y="500993"/>
            <a:ext cx="4023146" cy="5794235"/>
          </a:xfrm>
          <a:prstGeom prst="rect">
            <a:avLst/>
          </a:prstGeom>
        </p:spPr>
      </p:pic>
      <p:pic>
        <p:nvPicPr>
          <p:cNvPr id="6" name="Picture 5">
            <a:extLst>
              <a:ext uri="{FF2B5EF4-FFF2-40B4-BE49-F238E27FC236}">
                <a16:creationId xmlns:a16="http://schemas.microsoft.com/office/drawing/2014/main" id="{33BC5FF2-75AB-EC4F-8234-BE7580866802}"/>
              </a:ext>
            </a:extLst>
          </p:cNvPr>
          <p:cNvPicPr>
            <a:picLocks noChangeAspect="1"/>
          </p:cNvPicPr>
          <p:nvPr/>
        </p:nvPicPr>
        <p:blipFill>
          <a:blip r:embed="rId3"/>
          <a:stretch>
            <a:fillRect/>
          </a:stretch>
        </p:blipFill>
        <p:spPr>
          <a:xfrm>
            <a:off x="703936" y="4917494"/>
            <a:ext cx="1296709" cy="1296709"/>
          </a:xfrm>
          <a:prstGeom prst="rect">
            <a:avLst/>
          </a:prstGeom>
        </p:spPr>
      </p:pic>
      <p:pic>
        <p:nvPicPr>
          <p:cNvPr id="7" name="Picture 6">
            <a:extLst>
              <a:ext uri="{FF2B5EF4-FFF2-40B4-BE49-F238E27FC236}">
                <a16:creationId xmlns:a16="http://schemas.microsoft.com/office/drawing/2014/main" id="{298E2F65-2475-9744-A0AE-88B1DC85C7E6}"/>
              </a:ext>
            </a:extLst>
          </p:cNvPr>
          <p:cNvPicPr>
            <a:picLocks noChangeAspect="1"/>
          </p:cNvPicPr>
          <p:nvPr/>
        </p:nvPicPr>
        <p:blipFill>
          <a:blip r:embed="rId4"/>
          <a:stretch>
            <a:fillRect/>
          </a:stretch>
        </p:blipFill>
        <p:spPr>
          <a:xfrm>
            <a:off x="9186386" y="4920248"/>
            <a:ext cx="2527799" cy="1233003"/>
          </a:xfrm>
          <a:prstGeom prst="rect">
            <a:avLst/>
          </a:prstGeom>
        </p:spPr>
      </p:pic>
      <p:sp>
        <p:nvSpPr>
          <p:cNvPr id="11" name="Title 10"/>
          <p:cNvSpPr>
            <a:spLocks noGrp="1"/>
          </p:cNvSpPr>
          <p:nvPr>
            <p:ph type="title"/>
          </p:nvPr>
        </p:nvSpPr>
        <p:spPr>
          <a:xfrm>
            <a:off x="1316961" y="752355"/>
            <a:ext cx="3718455" cy="734924"/>
          </a:xfrm>
        </p:spPr>
        <p:txBody>
          <a:bodyPr>
            <a:normAutofit fontScale="90000"/>
          </a:bodyPr>
          <a:lstStyle/>
          <a:p>
            <a:r>
              <a:rPr lang="en-US" sz="4400" dirty="0"/>
              <a:t>Vermicomposting</a:t>
            </a:r>
          </a:p>
        </p:txBody>
      </p:sp>
      <p:sp>
        <p:nvSpPr>
          <p:cNvPr id="13" name="Text Placeholder 12"/>
          <p:cNvSpPr>
            <a:spLocks noGrp="1"/>
          </p:cNvSpPr>
          <p:nvPr>
            <p:ph type="body" sz="half" idx="2"/>
          </p:nvPr>
        </p:nvSpPr>
        <p:spPr>
          <a:xfrm>
            <a:off x="868101" y="2079201"/>
            <a:ext cx="4652766" cy="2438404"/>
          </a:xfrm>
        </p:spPr>
        <p:txBody>
          <a:bodyPr>
            <a:noAutofit/>
          </a:bodyPr>
          <a:lstStyle/>
          <a:p>
            <a:pPr marL="342900" lvl="0" indent="-342900" algn="l">
              <a:buFont typeface="Arial"/>
              <a:buChar char="•"/>
            </a:pPr>
            <a:r>
              <a:rPr lang="en-US" sz="2400" dirty="0"/>
              <a:t>Kept between in 60– 80 °F</a:t>
            </a:r>
          </a:p>
          <a:p>
            <a:pPr marL="342900" lvl="0" indent="-342900" algn="l">
              <a:buFont typeface="Arial"/>
              <a:buChar char="•"/>
            </a:pPr>
            <a:r>
              <a:rPr lang="en-US" sz="2400" dirty="0"/>
              <a:t>Limited lighting</a:t>
            </a:r>
          </a:p>
          <a:p>
            <a:pPr marL="342900" lvl="0" indent="-342900" algn="l">
              <a:buFont typeface="Arial"/>
              <a:buChar char="•"/>
            </a:pPr>
            <a:r>
              <a:rPr lang="en-US" sz="2400" dirty="0"/>
              <a:t>A pH between 4.0-8.0</a:t>
            </a:r>
          </a:p>
          <a:p>
            <a:pPr marL="342900" lvl="0" indent="-342900" algn="l">
              <a:buFont typeface="Arial"/>
              <a:buChar char="•"/>
            </a:pPr>
            <a:r>
              <a:rPr lang="en-US" sz="2400" dirty="0"/>
              <a:t>Oxygen flow</a:t>
            </a:r>
          </a:p>
          <a:p>
            <a:pPr marL="342900" lvl="0" indent="-342900" algn="l">
              <a:buFont typeface="Arial"/>
              <a:buChar char="•"/>
            </a:pPr>
            <a:r>
              <a:rPr lang="en-US" sz="2400" dirty="0"/>
              <a:t>30% </a:t>
            </a:r>
            <a:r>
              <a:rPr lang="en-US" sz="2400" b="1" dirty="0">
                <a:solidFill>
                  <a:schemeClr val="accent1"/>
                </a:solidFill>
              </a:rPr>
              <a:t>Green</a:t>
            </a:r>
            <a:r>
              <a:rPr lang="en-US" sz="2400" dirty="0"/>
              <a:t> :70% </a:t>
            </a:r>
            <a:r>
              <a:rPr lang="en-US" sz="2400" b="1" dirty="0">
                <a:solidFill>
                  <a:schemeClr val="accent5">
                    <a:lumMod val="75000"/>
                  </a:schemeClr>
                </a:solidFill>
              </a:rPr>
              <a:t>Brown</a:t>
            </a:r>
          </a:p>
          <a:p>
            <a:pPr marL="342900" lvl="0" indent="-342900" algn="l">
              <a:buFont typeface="Arial"/>
              <a:buChar char="•"/>
            </a:pPr>
            <a:endParaRPr lang="en-US" sz="2400" dirty="0"/>
          </a:p>
          <a:p>
            <a:pPr marL="342900" indent="-342900" algn="l">
              <a:buFont typeface="Arial"/>
              <a:buChar char="•"/>
            </a:pPr>
            <a:endParaRPr lang="en-US" sz="2400" dirty="0"/>
          </a:p>
        </p:txBody>
      </p:sp>
      <p:sp>
        <p:nvSpPr>
          <p:cNvPr id="14" name="TextBox 13"/>
          <p:cNvSpPr txBox="1"/>
          <p:nvPr/>
        </p:nvSpPr>
        <p:spPr>
          <a:xfrm>
            <a:off x="1395920" y="1588425"/>
            <a:ext cx="3481607" cy="323165"/>
          </a:xfrm>
          <a:prstGeom prst="rect">
            <a:avLst/>
          </a:prstGeom>
          <a:noFill/>
        </p:spPr>
        <p:txBody>
          <a:bodyPr wrap="square" rtlCol="0">
            <a:spAutoFit/>
          </a:bodyPr>
          <a:lstStyle/>
          <a:p>
            <a:pPr algn="ctr"/>
            <a:r>
              <a:rPr lang="en-US" sz="1500" i="1" dirty="0">
                <a:solidFill>
                  <a:schemeClr val="accent1"/>
                </a:solidFill>
              </a:rPr>
              <a:t>Red wigglers (aka </a:t>
            </a:r>
            <a:r>
              <a:rPr lang="en-US" sz="1500" i="1" dirty="0" err="1">
                <a:solidFill>
                  <a:schemeClr val="accent1"/>
                </a:solidFill>
              </a:rPr>
              <a:t>Eisenia</a:t>
            </a:r>
            <a:r>
              <a:rPr lang="en-US" sz="1500" i="1" dirty="0">
                <a:solidFill>
                  <a:schemeClr val="accent1"/>
                </a:solidFill>
              </a:rPr>
              <a:t> </a:t>
            </a:r>
            <a:r>
              <a:rPr lang="en-US" sz="1500" i="1" dirty="0" err="1">
                <a:solidFill>
                  <a:schemeClr val="accent1"/>
                </a:solidFill>
              </a:rPr>
              <a:t>fetida</a:t>
            </a:r>
            <a:r>
              <a:rPr lang="en-US" sz="1500" i="1" dirty="0">
                <a:solidFill>
                  <a:schemeClr val="accent1"/>
                </a:solidFill>
              </a:rPr>
              <a:t>)</a:t>
            </a:r>
          </a:p>
        </p:txBody>
      </p:sp>
      <p:sp>
        <p:nvSpPr>
          <p:cNvPr id="2" name="TextBox 1"/>
          <p:cNvSpPr txBox="1"/>
          <p:nvPr/>
        </p:nvSpPr>
        <p:spPr>
          <a:xfrm>
            <a:off x="9854735" y="2816648"/>
            <a:ext cx="1293581" cy="1200329"/>
          </a:xfrm>
          <a:prstGeom prst="rect">
            <a:avLst/>
          </a:prstGeom>
          <a:noFill/>
        </p:spPr>
        <p:txBody>
          <a:bodyPr wrap="square" rtlCol="0">
            <a:spAutoFit/>
          </a:bodyPr>
          <a:lstStyle/>
          <a:p>
            <a:pPr algn="ctr"/>
            <a:r>
              <a:rPr lang="en-US" dirty="0">
                <a:solidFill>
                  <a:schemeClr val="accent4"/>
                </a:solidFill>
              </a:rPr>
              <a:t>Buy a pound of red wigglers for ~$10</a:t>
            </a:r>
          </a:p>
        </p:txBody>
      </p:sp>
    </p:spTree>
    <p:extLst>
      <p:ext uri="{BB962C8B-B14F-4D97-AF65-F5344CB8AC3E}">
        <p14:creationId xmlns:p14="http://schemas.microsoft.com/office/powerpoint/2010/main" val="3609213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28B81FC-E354-AA43-AA1A-7B0E1928E652}"/>
              </a:ext>
            </a:extLst>
          </p:cNvPr>
          <p:cNvPicPr>
            <a:picLocks noChangeAspect="1"/>
          </p:cNvPicPr>
          <p:nvPr/>
        </p:nvPicPr>
        <p:blipFill>
          <a:blip r:embed="rId2"/>
          <a:stretch>
            <a:fillRect/>
          </a:stretch>
        </p:blipFill>
        <p:spPr>
          <a:xfrm>
            <a:off x="1261110" y="1354017"/>
            <a:ext cx="4213626" cy="3345807"/>
          </a:xfrm>
          <a:prstGeom prst="rect">
            <a:avLst/>
          </a:prstGeom>
        </p:spPr>
      </p:pic>
      <p:pic>
        <p:nvPicPr>
          <p:cNvPr id="5" name="Picture 4">
            <a:extLst>
              <a:ext uri="{FF2B5EF4-FFF2-40B4-BE49-F238E27FC236}">
                <a16:creationId xmlns:a16="http://schemas.microsoft.com/office/drawing/2014/main" id="{33BC5FF2-75AB-EC4F-8234-BE7580866802}"/>
              </a:ext>
            </a:extLst>
          </p:cNvPr>
          <p:cNvPicPr>
            <a:picLocks noChangeAspect="1"/>
          </p:cNvPicPr>
          <p:nvPr/>
        </p:nvPicPr>
        <p:blipFill>
          <a:blip r:embed="rId3"/>
          <a:stretch>
            <a:fillRect/>
          </a:stretch>
        </p:blipFill>
        <p:spPr>
          <a:xfrm>
            <a:off x="703936" y="4917494"/>
            <a:ext cx="1296709" cy="1296709"/>
          </a:xfrm>
          <a:prstGeom prst="rect">
            <a:avLst/>
          </a:prstGeom>
        </p:spPr>
      </p:pic>
      <p:pic>
        <p:nvPicPr>
          <p:cNvPr id="6" name="Picture 5">
            <a:extLst>
              <a:ext uri="{FF2B5EF4-FFF2-40B4-BE49-F238E27FC236}">
                <a16:creationId xmlns:a16="http://schemas.microsoft.com/office/drawing/2014/main" id="{298E2F65-2475-9744-A0AE-88B1DC85C7E6}"/>
              </a:ext>
            </a:extLst>
          </p:cNvPr>
          <p:cNvPicPr>
            <a:picLocks noChangeAspect="1"/>
          </p:cNvPicPr>
          <p:nvPr/>
        </p:nvPicPr>
        <p:blipFill>
          <a:blip r:embed="rId4"/>
          <a:stretch>
            <a:fillRect/>
          </a:stretch>
        </p:blipFill>
        <p:spPr>
          <a:xfrm>
            <a:off x="9186386" y="4920248"/>
            <a:ext cx="2527799" cy="1233003"/>
          </a:xfrm>
          <a:prstGeom prst="rect">
            <a:avLst/>
          </a:prstGeom>
        </p:spPr>
      </p:pic>
      <p:pic>
        <p:nvPicPr>
          <p:cNvPr id="2" name="Picture 1"/>
          <p:cNvPicPr>
            <a:picLocks noChangeAspect="1"/>
          </p:cNvPicPr>
          <p:nvPr/>
        </p:nvPicPr>
        <p:blipFill>
          <a:blip r:embed="rId5"/>
          <a:stretch>
            <a:fillRect/>
          </a:stretch>
        </p:blipFill>
        <p:spPr>
          <a:xfrm>
            <a:off x="6262796" y="1527519"/>
            <a:ext cx="4229740" cy="3172305"/>
          </a:xfrm>
          <a:prstGeom prst="rect">
            <a:avLst/>
          </a:prstGeom>
        </p:spPr>
      </p:pic>
      <p:sp>
        <p:nvSpPr>
          <p:cNvPr id="7" name="TextBox 6"/>
          <p:cNvSpPr txBox="1"/>
          <p:nvPr/>
        </p:nvSpPr>
        <p:spPr>
          <a:xfrm>
            <a:off x="7236919" y="4910812"/>
            <a:ext cx="2104883" cy="707886"/>
          </a:xfrm>
          <a:prstGeom prst="rect">
            <a:avLst/>
          </a:prstGeom>
          <a:noFill/>
        </p:spPr>
        <p:txBody>
          <a:bodyPr wrap="square" rtlCol="0">
            <a:spAutoFit/>
          </a:bodyPr>
          <a:lstStyle/>
          <a:p>
            <a:pPr algn="ctr"/>
            <a:r>
              <a:rPr lang="en-US" sz="2000" i="1" dirty="0">
                <a:solidFill>
                  <a:srgbClr val="000000"/>
                </a:solidFill>
              </a:rPr>
              <a:t>DIY</a:t>
            </a:r>
          </a:p>
          <a:p>
            <a:pPr algn="ctr"/>
            <a:r>
              <a:rPr lang="en-US" sz="2000" dirty="0">
                <a:solidFill>
                  <a:srgbClr val="000000"/>
                </a:solidFill>
              </a:rPr>
              <a:t>$10-$60</a:t>
            </a:r>
          </a:p>
        </p:txBody>
      </p:sp>
      <p:sp>
        <p:nvSpPr>
          <p:cNvPr id="8" name="TextBox 7"/>
          <p:cNvSpPr txBox="1"/>
          <p:nvPr/>
        </p:nvSpPr>
        <p:spPr>
          <a:xfrm>
            <a:off x="2429915" y="4920248"/>
            <a:ext cx="2104883" cy="707886"/>
          </a:xfrm>
          <a:prstGeom prst="rect">
            <a:avLst/>
          </a:prstGeom>
          <a:noFill/>
        </p:spPr>
        <p:txBody>
          <a:bodyPr wrap="square" rtlCol="0">
            <a:spAutoFit/>
          </a:bodyPr>
          <a:lstStyle/>
          <a:p>
            <a:pPr algn="ctr"/>
            <a:r>
              <a:rPr lang="en-US" sz="2000" i="1" dirty="0"/>
              <a:t>Worm Factory</a:t>
            </a:r>
          </a:p>
          <a:p>
            <a:pPr algn="ctr"/>
            <a:r>
              <a:rPr lang="en-US" sz="2000" dirty="0"/>
              <a:t>$100-$130</a:t>
            </a:r>
          </a:p>
        </p:txBody>
      </p:sp>
    </p:spTree>
    <p:extLst>
      <p:ext uri="{BB962C8B-B14F-4D97-AF65-F5344CB8AC3E}">
        <p14:creationId xmlns:p14="http://schemas.microsoft.com/office/powerpoint/2010/main" val="7670457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162912F-58BB-2F44-9B74-D5D7951F25D3}"/>
              </a:ext>
            </a:extLst>
          </p:cNvPr>
          <p:cNvPicPr>
            <a:picLocks noChangeAspect="1"/>
          </p:cNvPicPr>
          <p:nvPr/>
        </p:nvPicPr>
        <p:blipFill>
          <a:blip r:embed="rId2"/>
          <a:stretch>
            <a:fillRect/>
          </a:stretch>
        </p:blipFill>
        <p:spPr>
          <a:xfrm>
            <a:off x="7618979" y="3405987"/>
            <a:ext cx="3120250" cy="2003992"/>
          </a:xfrm>
          <a:prstGeom prst="rect">
            <a:avLst/>
          </a:prstGeom>
        </p:spPr>
      </p:pic>
      <p:pic>
        <p:nvPicPr>
          <p:cNvPr id="10" name="Picture 9">
            <a:extLst>
              <a:ext uri="{FF2B5EF4-FFF2-40B4-BE49-F238E27FC236}">
                <a16:creationId xmlns:a16="http://schemas.microsoft.com/office/drawing/2014/main" id="{E984C770-1302-8240-9A0D-CE00811DE5B0}"/>
              </a:ext>
            </a:extLst>
          </p:cNvPr>
          <p:cNvPicPr>
            <a:picLocks noChangeAspect="1"/>
          </p:cNvPicPr>
          <p:nvPr/>
        </p:nvPicPr>
        <p:blipFill>
          <a:blip r:embed="rId3"/>
          <a:stretch>
            <a:fillRect/>
          </a:stretch>
        </p:blipFill>
        <p:spPr>
          <a:xfrm>
            <a:off x="7613358" y="793945"/>
            <a:ext cx="2414975" cy="2414975"/>
          </a:xfrm>
          <a:prstGeom prst="rect">
            <a:avLst/>
          </a:prstGeom>
        </p:spPr>
      </p:pic>
      <p:pic>
        <p:nvPicPr>
          <p:cNvPr id="9" name="Picture 8">
            <a:extLst>
              <a:ext uri="{FF2B5EF4-FFF2-40B4-BE49-F238E27FC236}">
                <a16:creationId xmlns:a16="http://schemas.microsoft.com/office/drawing/2014/main" id="{33BC5FF2-75AB-EC4F-8234-BE7580866802}"/>
              </a:ext>
            </a:extLst>
          </p:cNvPr>
          <p:cNvPicPr>
            <a:picLocks noChangeAspect="1"/>
          </p:cNvPicPr>
          <p:nvPr/>
        </p:nvPicPr>
        <p:blipFill>
          <a:blip r:embed="rId4"/>
          <a:stretch>
            <a:fillRect/>
          </a:stretch>
        </p:blipFill>
        <p:spPr>
          <a:xfrm>
            <a:off x="703936" y="4917494"/>
            <a:ext cx="1296709" cy="1296709"/>
          </a:xfrm>
          <a:prstGeom prst="rect">
            <a:avLst/>
          </a:prstGeom>
        </p:spPr>
      </p:pic>
      <p:pic>
        <p:nvPicPr>
          <p:cNvPr id="11" name="Picture 10">
            <a:extLst>
              <a:ext uri="{FF2B5EF4-FFF2-40B4-BE49-F238E27FC236}">
                <a16:creationId xmlns:a16="http://schemas.microsoft.com/office/drawing/2014/main" id="{298E2F65-2475-9744-A0AE-88B1DC85C7E6}"/>
              </a:ext>
            </a:extLst>
          </p:cNvPr>
          <p:cNvPicPr>
            <a:picLocks noChangeAspect="1"/>
          </p:cNvPicPr>
          <p:nvPr/>
        </p:nvPicPr>
        <p:blipFill>
          <a:blip r:embed="rId5"/>
          <a:stretch>
            <a:fillRect/>
          </a:stretch>
        </p:blipFill>
        <p:spPr>
          <a:xfrm>
            <a:off x="9186386" y="4920248"/>
            <a:ext cx="2527799" cy="1233003"/>
          </a:xfrm>
          <a:prstGeom prst="rect">
            <a:avLst/>
          </a:prstGeom>
        </p:spPr>
      </p:pic>
      <p:pic>
        <p:nvPicPr>
          <p:cNvPr id="13" name="Picture 12">
            <a:extLst>
              <a:ext uri="{FF2B5EF4-FFF2-40B4-BE49-F238E27FC236}">
                <a16:creationId xmlns:a16="http://schemas.microsoft.com/office/drawing/2014/main" id="{BE6BAB2F-DFCC-2C44-BA26-98895D03DD21}"/>
              </a:ext>
            </a:extLst>
          </p:cNvPr>
          <p:cNvPicPr>
            <a:picLocks noChangeAspect="1"/>
          </p:cNvPicPr>
          <p:nvPr/>
        </p:nvPicPr>
        <p:blipFill>
          <a:blip r:embed="rId6"/>
          <a:stretch>
            <a:fillRect/>
          </a:stretch>
        </p:blipFill>
        <p:spPr>
          <a:xfrm>
            <a:off x="1961194" y="1608881"/>
            <a:ext cx="4962920" cy="3308613"/>
          </a:xfrm>
          <a:prstGeom prst="rect">
            <a:avLst/>
          </a:prstGeom>
        </p:spPr>
      </p:pic>
    </p:spTree>
    <p:extLst>
      <p:ext uri="{BB962C8B-B14F-4D97-AF65-F5344CB8AC3E}">
        <p14:creationId xmlns:p14="http://schemas.microsoft.com/office/powerpoint/2010/main" val="4841644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3870EB27-CF5D-0E41-A959-9DDA16F4D127}"/>
              </a:ext>
            </a:extLst>
          </p:cNvPr>
          <p:cNvPicPr>
            <a:picLocks noChangeAspect="1"/>
          </p:cNvPicPr>
          <p:nvPr/>
        </p:nvPicPr>
        <p:blipFill>
          <a:blip r:embed="rId2"/>
          <a:stretch>
            <a:fillRect/>
          </a:stretch>
        </p:blipFill>
        <p:spPr>
          <a:xfrm>
            <a:off x="6085771" y="3000919"/>
            <a:ext cx="2574094" cy="1608809"/>
          </a:xfrm>
          <a:prstGeom prst="rect">
            <a:avLst/>
          </a:prstGeom>
        </p:spPr>
      </p:pic>
      <p:pic>
        <p:nvPicPr>
          <p:cNvPr id="19" name="Picture 18">
            <a:extLst>
              <a:ext uri="{FF2B5EF4-FFF2-40B4-BE49-F238E27FC236}">
                <a16:creationId xmlns:a16="http://schemas.microsoft.com/office/drawing/2014/main" id="{0FE2408B-3725-494F-8A98-0E9AA710FBE3}"/>
              </a:ext>
            </a:extLst>
          </p:cNvPr>
          <p:cNvPicPr>
            <a:picLocks noChangeAspect="1"/>
          </p:cNvPicPr>
          <p:nvPr/>
        </p:nvPicPr>
        <p:blipFill>
          <a:blip r:embed="rId3"/>
          <a:stretch>
            <a:fillRect/>
          </a:stretch>
        </p:blipFill>
        <p:spPr>
          <a:xfrm>
            <a:off x="3394970" y="3000919"/>
            <a:ext cx="2496251" cy="1652923"/>
          </a:xfrm>
          <a:prstGeom prst="rect">
            <a:avLst/>
          </a:prstGeom>
        </p:spPr>
      </p:pic>
      <p:pic>
        <p:nvPicPr>
          <p:cNvPr id="9" name="Picture 8">
            <a:extLst>
              <a:ext uri="{FF2B5EF4-FFF2-40B4-BE49-F238E27FC236}">
                <a16:creationId xmlns:a16="http://schemas.microsoft.com/office/drawing/2014/main" id="{33BC5FF2-75AB-EC4F-8234-BE7580866802}"/>
              </a:ext>
            </a:extLst>
          </p:cNvPr>
          <p:cNvPicPr>
            <a:picLocks noChangeAspect="1"/>
          </p:cNvPicPr>
          <p:nvPr/>
        </p:nvPicPr>
        <p:blipFill>
          <a:blip r:embed="rId4"/>
          <a:stretch>
            <a:fillRect/>
          </a:stretch>
        </p:blipFill>
        <p:spPr>
          <a:xfrm>
            <a:off x="703936" y="4917494"/>
            <a:ext cx="1296709" cy="1296709"/>
          </a:xfrm>
          <a:prstGeom prst="rect">
            <a:avLst/>
          </a:prstGeom>
        </p:spPr>
      </p:pic>
      <p:pic>
        <p:nvPicPr>
          <p:cNvPr id="10" name="Picture 9">
            <a:extLst>
              <a:ext uri="{FF2B5EF4-FFF2-40B4-BE49-F238E27FC236}">
                <a16:creationId xmlns:a16="http://schemas.microsoft.com/office/drawing/2014/main" id="{298E2F65-2475-9744-A0AE-88B1DC85C7E6}"/>
              </a:ext>
            </a:extLst>
          </p:cNvPr>
          <p:cNvPicPr>
            <a:picLocks noChangeAspect="1"/>
          </p:cNvPicPr>
          <p:nvPr/>
        </p:nvPicPr>
        <p:blipFill>
          <a:blip r:embed="rId5"/>
          <a:stretch>
            <a:fillRect/>
          </a:stretch>
        </p:blipFill>
        <p:spPr>
          <a:xfrm>
            <a:off x="9186386" y="4920248"/>
            <a:ext cx="2527799" cy="1233003"/>
          </a:xfrm>
          <a:prstGeom prst="rect">
            <a:avLst/>
          </a:prstGeom>
        </p:spPr>
      </p:pic>
      <p:sp>
        <p:nvSpPr>
          <p:cNvPr id="5" name="Title 4"/>
          <p:cNvSpPr>
            <a:spLocks noGrp="1"/>
          </p:cNvSpPr>
          <p:nvPr>
            <p:ph type="title"/>
          </p:nvPr>
        </p:nvSpPr>
        <p:spPr/>
        <p:txBody>
          <a:bodyPr>
            <a:normAutofit/>
          </a:bodyPr>
          <a:lstStyle/>
          <a:p>
            <a:pPr lvl="0"/>
            <a:r>
              <a:rPr lang="en-US" dirty="0">
                <a:solidFill>
                  <a:prstClr val="black"/>
                </a:solidFill>
              </a:rPr>
              <a:t>Outdoor Composting</a:t>
            </a:r>
            <a:endParaRPr lang="en-US" dirty="0"/>
          </a:p>
        </p:txBody>
      </p:sp>
      <p:pic>
        <p:nvPicPr>
          <p:cNvPr id="12" name="Picture 11"/>
          <p:cNvPicPr>
            <a:picLocks noChangeAspect="1"/>
          </p:cNvPicPr>
          <p:nvPr/>
        </p:nvPicPr>
        <p:blipFill>
          <a:blip r:embed="rId6"/>
          <a:stretch>
            <a:fillRect/>
          </a:stretch>
        </p:blipFill>
        <p:spPr>
          <a:xfrm>
            <a:off x="9409633" y="2670218"/>
            <a:ext cx="1560408" cy="2027738"/>
          </a:xfrm>
          <a:prstGeom prst="rect">
            <a:avLst/>
          </a:prstGeom>
        </p:spPr>
      </p:pic>
      <p:pic>
        <p:nvPicPr>
          <p:cNvPr id="13" name="Picture 12"/>
          <p:cNvPicPr>
            <a:picLocks noChangeAspect="1"/>
          </p:cNvPicPr>
          <p:nvPr/>
        </p:nvPicPr>
        <p:blipFill>
          <a:blip r:embed="rId7"/>
          <a:stretch>
            <a:fillRect/>
          </a:stretch>
        </p:blipFill>
        <p:spPr>
          <a:xfrm>
            <a:off x="1439014" y="2584345"/>
            <a:ext cx="1496675" cy="2257280"/>
          </a:xfrm>
          <a:prstGeom prst="rect">
            <a:avLst/>
          </a:prstGeom>
        </p:spPr>
      </p:pic>
      <p:sp>
        <p:nvSpPr>
          <p:cNvPr id="18" name="TextBox 17"/>
          <p:cNvSpPr txBox="1"/>
          <p:nvPr/>
        </p:nvSpPr>
        <p:spPr>
          <a:xfrm>
            <a:off x="1513646" y="4893999"/>
            <a:ext cx="1496675" cy="400110"/>
          </a:xfrm>
          <a:prstGeom prst="rect">
            <a:avLst/>
          </a:prstGeom>
          <a:noFill/>
        </p:spPr>
        <p:txBody>
          <a:bodyPr wrap="square" rtlCol="0">
            <a:spAutoFit/>
          </a:bodyPr>
          <a:lstStyle/>
          <a:p>
            <a:pPr algn="ctr"/>
            <a:r>
              <a:rPr lang="en-US" sz="2000" i="1" dirty="0"/>
              <a:t>$399</a:t>
            </a:r>
            <a:endParaRPr lang="en-US" sz="2000" dirty="0"/>
          </a:p>
        </p:txBody>
      </p:sp>
      <p:sp>
        <p:nvSpPr>
          <p:cNvPr id="20" name="TextBox 19"/>
          <p:cNvSpPr txBox="1"/>
          <p:nvPr/>
        </p:nvSpPr>
        <p:spPr>
          <a:xfrm>
            <a:off x="9544087" y="4697956"/>
            <a:ext cx="1337535" cy="400110"/>
          </a:xfrm>
          <a:prstGeom prst="rect">
            <a:avLst/>
          </a:prstGeom>
          <a:noFill/>
        </p:spPr>
        <p:txBody>
          <a:bodyPr wrap="square" rtlCol="0">
            <a:spAutoFit/>
          </a:bodyPr>
          <a:lstStyle/>
          <a:p>
            <a:pPr algn="ctr"/>
            <a:r>
              <a:rPr lang="en-US" sz="2000" i="1" dirty="0"/>
              <a:t>$30- $100</a:t>
            </a:r>
            <a:endParaRPr lang="en-US" sz="2000" dirty="0"/>
          </a:p>
        </p:txBody>
      </p:sp>
      <p:sp>
        <p:nvSpPr>
          <p:cNvPr id="21" name="TextBox 20"/>
          <p:cNvSpPr txBox="1"/>
          <p:nvPr/>
        </p:nvSpPr>
        <p:spPr>
          <a:xfrm>
            <a:off x="4882110" y="4946083"/>
            <a:ext cx="2104883" cy="400110"/>
          </a:xfrm>
          <a:prstGeom prst="rect">
            <a:avLst/>
          </a:prstGeom>
          <a:noFill/>
        </p:spPr>
        <p:txBody>
          <a:bodyPr wrap="square" rtlCol="0">
            <a:spAutoFit/>
          </a:bodyPr>
          <a:lstStyle/>
          <a:p>
            <a:pPr algn="ctr"/>
            <a:r>
              <a:rPr lang="en-US" sz="2000" i="1" dirty="0"/>
              <a:t>$100-$200</a:t>
            </a:r>
            <a:endParaRPr lang="en-US" sz="2000" dirty="0"/>
          </a:p>
        </p:txBody>
      </p:sp>
    </p:spTree>
    <p:extLst>
      <p:ext uri="{BB962C8B-B14F-4D97-AF65-F5344CB8AC3E}">
        <p14:creationId xmlns:p14="http://schemas.microsoft.com/office/powerpoint/2010/main" val="21907585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3BC5FF2-75AB-EC4F-8234-BE7580866802}"/>
              </a:ext>
            </a:extLst>
          </p:cNvPr>
          <p:cNvPicPr>
            <a:picLocks noChangeAspect="1"/>
          </p:cNvPicPr>
          <p:nvPr/>
        </p:nvPicPr>
        <p:blipFill>
          <a:blip r:embed="rId2"/>
          <a:stretch>
            <a:fillRect/>
          </a:stretch>
        </p:blipFill>
        <p:spPr>
          <a:xfrm>
            <a:off x="703936" y="4917494"/>
            <a:ext cx="1296709" cy="1296709"/>
          </a:xfrm>
          <a:prstGeom prst="rect">
            <a:avLst/>
          </a:prstGeom>
        </p:spPr>
      </p:pic>
      <p:pic>
        <p:nvPicPr>
          <p:cNvPr id="8" name="Picture 7">
            <a:extLst>
              <a:ext uri="{FF2B5EF4-FFF2-40B4-BE49-F238E27FC236}">
                <a16:creationId xmlns:a16="http://schemas.microsoft.com/office/drawing/2014/main" id="{298E2F65-2475-9744-A0AE-88B1DC85C7E6}"/>
              </a:ext>
            </a:extLst>
          </p:cNvPr>
          <p:cNvPicPr>
            <a:picLocks noChangeAspect="1"/>
          </p:cNvPicPr>
          <p:nvPr/>
        </p:nvPicPr>
        <p:blipFill>
          <a:blip r:embed="rId3"/>
          <a:stretch>
            <a:fillRect/>
          </a:stretch>
        </p:blipFill>
        <p:spPr>
          <a:xfrm>
            <a:off x="9186386" y="4920248"/>
            <a:ext cx="2527799" cy="1233003"/>
          </a:xfrm>
          <a:prstGeom prst="rect">
            <a:avLst/>
          </a:prstGeom>
        </p:spPr>
      </p:pic>
      <p:sp>
        <p:nvSpPr>
          <p:cNvPr id="2" name="TextBox 1"/>
          <p:cNvSpPr txBox="1"/>
          <p:nvPr/>
        </p:nvSpPr>
        <p:spPr>
          <a:xfrm>
            <a:off x="703936" y="916326"/>
            <a:ext cx="10844214" cy="1015663"/>
          </a:xfrm>
          <a:prstGeom prst="rect">
            <a:avLst/>
          </a:prstGeom>
          <a:noFill/>
        </p:spPr>
        <p:txBody>
          <a:bodyPr wrap="square" rtlCol="0">
            <a:spAutoFit/>
          </a:bodyPr>
          <a:lstStyle/>
          <a:p>
            <a:pPr algn="ctr"/>
            <a:r>
              <a:rPr lang="en-US" sz="2000" dirty="0"/>
              <a:t>Compost Bins made from Cedar</a:t>
            </a:r>
          </a:p>
          <a:p>
            <a:pPr algn="ctr"/>
            <a:r>
              <a:rPr lang="en-US" sz="2000" dirty="0"/>
              <a:t>New &amp; Reclaimed materials</a:t>
            </a:r>
          </a:p>
          <a:p>
            <a:pPr algn="ctr"/>
            <a:r>
              <a:rPr lang="en-US" sz="2000" dirty="0"/>
              <a:t>Approx. 3’ x 3’ x 3’</a:t>
            </a:r>
            <a:endParaRPr lang="en-US" dirty="0"/>
          </a:p>
        </p:txBody>
      </p:sp>
      <p:sp>
        <p:nvSpPr>
          <p:cNvPr id="10" name="Rectangle 9"/>
          <p:cNvSpPr/>
          <p:nvPr/>
        </p:nvSpPr>
        <p:spPr>
          <a:xfrm>
            <a:off x="4356321" y="2131879"/>
            <a:ext cx="7191828" cy="646331"/>
          </a:xfrm>
          <a:prstGeom prst="rect">
            <a:avLst/>
          </a:prstGeom>
        </p:spPr>
        <p:txBody>
          <a:bodyPr wrap="square">
            <a:spAutoFit/>
          </a:bodyPr>
          <a:lstStyle/>
          <a:p>
            <a:r>
              <a:rPr lang="en-US" dirty="0"/>
              <a:t>For all inquires contact Ken Freestone</a:t>
            </a:r>
          </a:p>
          <a:p>
            <a:endParaRPr lang="en-US" dirty="0"/>
          </a:p>
        </p:txBody>
      </p:sp>
      <p:pic>
        <p:nvPicPr>
          <p:cNvPr id="11" name="Picture 10" descr="Screen Shot 2018-04-18 at 4.50.20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31996" y="729011"/>
            <a:ext cx="2777000" cy="3079059"/>
          </a:xfrm>
          <a:prstGeom prst="rect">
            <a:avLst/>
          </a:prstGeom>
        </p:spPr>
      </p:pic>
      <p:pic>
        <p:nvPicPr>
          <p:cNvPr id="12" name="Picture 11" descr="Screen Shot 2018-04-18 at 4.50.29 PM.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71874" y="729012"/>
            <a:ext cx="2637855" cy="3082438"/>
          </a:xfrm>
          <a:prstGeom prst="rect">
            <a:avLst/>
          </a:prstGeom>
        </p:spPr>
      </p:pic>
      <p:pic>
        <p:nvPicPr>
          <p:cNvPr id="13" name="Picture 12" descr="Screen Shot 2018-04-18 at 4.50.36 PM.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147977" y="3421651"/>
            <a:ext cx="3876572" cy="2921275"/>
          </a:xfrm>
          <a:prstGeom prst="rect">
            <a:avLst/>
          </a:prstGeom>
        </p:spPr>
      </p:pic>
      <p:sp>
        <p:nvSpPr>
          <p:cNvPr id="16" name="Rectangle 15"/>
          <p:cNvSpPr/>
          <p:nvPr/>
        </p:nvSpPr>
        <p:spPr>
          <a:xfrm>
            <a:off x="703935" y="2503564"/>
            <a:ext cx="10844214" cy="369332"/>
          </a:xfrm>
          <a:prstGeom prst="rect">
            <a:avLst/>
          </a:prstGeom>
        </p:spPr>
        <p:txBody>
          <a:bodyPr wrap="square">
            <a:spAutoFit/>
          </a:bodyPr>
          <a:lstStyle/>
          <a:p>
            <a:pPr algn="ctr"/>
            <a:r>
              <a:rPr lang="en-US" dirty="0">
                <a:hlinkClick r:id="rId7"/>
              </a:rPr>
              <a:t>creativityken1@gmail.com</a:t>
            </a:r>
            <a:r>
              <a:rPr lang="en-US" dirty="0"/>
              <a:t> </a:t>
            </a:r>
          </a:p>
        </p:txBody>
      </p:sp>
    </p:spTree>
    <p:extLst>
      <p:ext uri="{BB962C8B-B14F-4D97-AF65-F5344CB8AC3E}">
        <p14:creationId xmlns:p14="http://schemas.microsoft.com/office/powerpoint/2010/main" val="9183284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3BC5FF2-75AB-EC4F-8234-BE7580866802}"/>
              </a:ext>
            </a:extLst>
          </p:cNvPr>
          <p:cNvPicPr>
            <a:picLocks noChangeAspect="1"/>
          </p:cNvPicPr>
          <p:nvPr/>
        </p:nvPicPr>
        <p:blipFill>
          <a:blip r:embed="rId2"/>
          <a:stretch>
            <a:fillRect/>
          </a:stretch>
        </p:blipFill>
        <p:spPr>
          <a:xfrm>
            <a:off x="703936" y="4917494"/>
            <a:ext cx="1296709" cy="1296709"/>
          </a:xfrm>
          <a:prstGeom prst="rect">
            <a:avLst/>
          </a:prstGeom>
        </p:spPr>
      </p:pic>
      <p:pic>
        <p:nvPicPr>
          <p:cNvPr id="6" name="Picture 5">
            <a:extLst>
              <a:ext uri="{FF2B5EF4-FFF2-40B4-BE49-F238E27FC236}">
                <a16:creationId xmlns:a16="http://schemas.microsoft.com/office/drawing/2014/main" id="{298E2F65-2475-9744-A0AE-88B1DC85C7E6}"/>
              </a:ext>
            </a:extLst>
          </p:cNvPr>
          <p:cNvPicPr>
            <a:picLocks noChangeAspect="1"/>
          </p:cNvPicPr>
          <p:nvPr/>
        </p:nvPicPr>
        <p:blipFill>
          <a:blip r:embed="rId3"/>
          <a:stretch>
            <a:fillRect/>
          </a:stretch>
        </p:blipFill>
        <p:spPr>
          <a:xfrm>
            <a:off x="9186386" y="4920248"/>
            <a:ext cx="2527799" cy="1233003"/>
          </a:xfrm>
          <a:prstGeom prst="rect">
            <a:avLst/>
          </a:prstGeom>
        </p:spPr>
      </p:pic>
      <p:sp>
        <p:nvSpPr>
          <p:cNvPr id="2" name="Title 1"/>
          <p:cNvSpPr>
            <a:spLocks noGrp="1"/>
          </p:cNvSpPr>
          <p:nvPr>
            <p:ph type="title"/>
          </p:nvPr>
        </p:nvSpPr>
        <p:spPr/>
        <p:txBody>
          <a:bodyPr>
            <a:normAutofit/>
          </a:bodyPr>
          <a:lstStyle/>
          <a:p>
            <a:r>
              <a:rPr lang="en-US" dirty="0"/>
              <a:t>Common Composting Mistakes </a:t>
            </a:r>
          </a:p>
        </p:txBody>
      </p:sp>
      <p:sp>
        <p:nvSpPr>
          <p:cNvPr id="7" name="Content Placeholder 6"/>
          <p:cNvSpPr>
            <a:spLocks noGrp="1"/>
          </p:cNvSpPr>
          <p:nvPr>
            <p:ph idx="1"/>
          </p:nvPr>
        </p:nvSpPr>
        <p:spPr>
          <a:xfrm>
            <a:off x="1295401" y="3071927"/>
            <a:ext cx="9601196" cy="3318936"/>
          </a:xfrm>
        </p:spPr>
        <p:txBody>
          <a:bodyPr/>
          <a:lstStyle/>
          <a:p>
            <a:pPr marL="342900" indent="-342900" algn="ctr">
              <a:buFont typeface="+mj-lt"/>
              <a:buAutoNum type="arabicPeriod"/>
            </a:pPr>
            <a:r>
              <a:rPr lang="en-US" dirty="0"/>
              <a:t>Wrong materials/ratio</a:t>
            </a:r>
          </a:p>
          <a:p>
            <a:pPr marL="342900" indent="-342900" algn="ctr">
              <a:buFont typeface="+mj-lt"/>
              <a:buAutoNum type="arabicPeriod"/>
            </a:pPr>
            <a:r>
              <a:rPr lang="en-US" dirty="0"/>
              <a:t>Too wet or dry</a:t>
            </a:r>
          </a:p>
          <a:p>
            <a:pPr marL="342900" indent="-342900" algn="ctr">
              <a:buFont typeface="+mj-lt"/>
              <a:buAutoNum type="arabicPeriod"/>
            </a:pPr>
            <a:r>
              <a:rPr lang="en-US" dirty="0"/>
              <a:t>Too compacted</a:t>
            </a:r>
          </a:p>
          <a:p>
            <a:pPr marL="342900" indent="-342900" algn="ctr">
              <a:buFont typeface="+mj-lt"/>
              <a:buAutoNum type="arabicPeriod"/>
            </a:pPr>
            <a:r>
              <a:rPr lang="en-US" dirty="0"/>
              <a:t>Not turning</a:t>
            </a:r>
          </a:p>
          <a:p>
            <a:pPr marL="342900" indent="-342900" algn="ctr">
              <a:buFont typeface="+mj-lt"/>
              <a:buAutoNum type="arabicPeriod"/>
            </a:pPr>
            <a:r>
              <a:rPr lang="en-US" dirty="0"/>
              <a:t>Too shady</a:t>
            </a:r>
          </a:p>
          <a:p>
            <a:endParaRPr lang="en-US" dirty="0"/>
          </a:p>
        </p:txBody>
      </p:sp>
    </p:spTree>
    <p:extLst>
      <p:ext uri="{BB962C8B-B14F-4D97-AF65-F5344CB8AC3E}">
        <p14:creationId xmlns:p14="http://schemas.microsoft.com/office/powerpoint/2010/main" val="33075534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3BC5FF2-75AB-EC4F-8234-BE7580866802}"/>
              </a:ext>
            </a:extLst>
          </p:cNvPr>
          <p:cNvPicPr>
            <a:picLocks noChangeAspect="1"/>
          </p:cNvPicPr>
          <p:nvPr/>
        </p:nvPicPr>
        <p:blipFill>
          <a:blip r:embed="rId3"/>
          <a:stretch>
            <a:fillRect/>
          </a:stretch>
        </p:blipFill>
        <p:spPr>
          <a:xfrm>
            <a:off x="703936" y="4917494"/>
            <a:ext cx="1296709" cy="1296709"/>
          </a:xfrm>
          <a:prstGeom prst="rect">
            <a:avLst/>
          </a:prstGeom>
        </p:spPr>
      </p:pic>
      <p:sp>
        <p:nvSpPr>
          <p:cNvPr id="2" name="Title 1"/>
          <p:cNvSpPr>
            <a:spLocks noGrp="1"/>
          </p:cNvSpPr>
          <p:nvPr>
            <p:ph type="title"/>
          </p:nvPr>
        </p:nvSpPr>
        <p:spPr/>
        <p:txBody>
          <a:bodyPr>
            <a:noAutofit/>
          </a:bodyPr>
          <a:lstStyle/>
          <a:p>
            <a:r>
              <a:rPr lang="en-US" sz="4400" dirty="0"/>
              <a:t>What’s the Right Ratio?</a:t>
            </a:r>
          </a:p>
        </p:txBody>
      </p:sp>
      <p:sp>
        <p:nvSpPr>
          <p:cNvPr id="8" name="Text Placeholder 7"/>
          <p:cNvSpPr>
            <a:spLocks noGrp="1"/>
          </p:cNvSpPr>
          <p:nvPr>
            <p:ph type="body" sz="half" idx="2"/>
          </p:nvPr>
        </p:nvSpPr>
        <p:spPr>
          <a:xfrm>
            <a:off x="1293811" y="3031064"/>
            <a:ext cx="3718455" cy="2871577"/>
          </a:xfrm>
        </p:spPr>
        <p:txBody>
          <a:bodyPr>
            <a:noAutofit/>
          </a:bodyPr>
          <a:lstStyle/>
          <a:p>
            <a:endParaRPr lang="en-US" sz="3000" dirty="0">
              <a:solidFill>
                <a:srgbClr val="A45A1D"/>
              </a:solidFill>
            </a:endParaRPr>
          </a:p>
          <a:p>
            <a:r>
              <a:rPr lang="en-US" sz="3000" dirty="0">
                <a:solidFill>
                  <a:srgbClr val="A45A1D"/>
                </a:solidFill>
              </a:rPr>
              <a:t>50% Brown</a:t>
            </a:r>
          </a:p>
          <a:p>
            <a:r>
              <a:rPr lang="en-US" sz="3000" dirty="0">
                <a:solidFill>
                  <a:schemeClr val="accent1"/>
                </a:solidFill>
              </a:rPr>
              <a:t>50% Green</a:t>
            </a:r>
            <a:endParaRPr lang="en-US" sz="3000" dirty="0">
              <a:solidFill>
                <a:schemeClr val="tx1"/>
              </a:solidFill>
            </a:endParaRPr>
          </a:p>
          <a:p>
            <a:endParaRPr lang="en-US" sz="3000" dirty="0"/>
          </a:p>
          <a:p>
            <a:endParaRPr lang="en-US" sz="3000" dirty="0"/>
          </a:p>
          <a:p>
            <a:endParaRPr lang="en-US" sz="3000" dirty="0"/>
          </a:p>
        </p:txBody>
      </p:sp>
      <p:pic>
        <p:nvPicPr>
          <p:cNvPr id="9" name="Picture 8">
            <a:extLst>
              <a:ext uri="{FF2B5EF4-FFF2-40B4-BE49-F238E27FC236}">
                <a16:creationId xmlns:a16="http://schemas.microsoft.com/office/drawing/2014/main" id="{A2EA9775-5622-DD4D-9B9D-230F35E1DC27}"/>
              </a:ext>
            </a:extLst>
          </p:cNvPr>
          <p:cNvPicPr>
            <a:picLocks noChangeAspect="1"/>
          </p:cNvPicPr>
          <p:nvPr/>
        </p:nvPicPr>
        <p:blipFill>
          <a:blip r:embed="rId4"/>
          <a:stretch>
            <a:fillRect/>
          </a:stretch>
        </p:blipFill>
        <p:spPr>
          <a:xfrm>
            <a:off x="4666305" y="458513"/>
            <a:ext cx="6099449" cy="5082874"/>
          </a:xfrm>
          <a:prstGeom prst="rect">
            <a:avLst/>
          </a:prstGeom>
        </p:spPr>
      </p:pic>
      <p:pic>
        <p:nvPicPr>
          <p:cNvPr id="6" name="Picture 5">
            <a:extLst>
              <a:ext uri="{FF2B5EF4-FFF2-40B4-BE49-F238E27FC236}">
                <a16:creationId xmlns:a16="http://schemas.microsoft.com/office/drawing/2014/main" id="{298E2F65-2475-9744-A0AE-88B1DC85C7E6}"/>
              </a:ext>
            </a:extLst>
          </p:cNvPr>
          <p:cNvPicPr>
            <a:picLocks noChangeAspect="1"/>
          </p:cNvPicPr>
          <p:nvPr/>
        </p:nvPicPr>
        <p:blipFill>
          <a:blip r:embed="rId5"/>
          <a:stretch>
            <a:fillRect/>
          </a:stretch>
        </p:blipFill>
        <p:spPr>
          <a:xfrm>
            <a:off x="9186386" y="4920248"/>
            <a:ext cx="2527799" cy="1233003"/>
          </a:xfrm>
          <a:prstGeom prst="rect">
            <a:avLst/>
          </a:prstGeom>
        </p:spPr>
      </p:pic>
      <p:sp>
        <p:nvSpPr>
          <p:cNvPr id="10" name="TextBox 9"/>
          <p:cNvSpPr txBox="1"/>
          <p:nvPr/>
        </p:nvSpPr>
        <p:spPr>
          <a:xfrm>
            <a:off x="4759891" y="5622412"/>
            <a:ext cx="4959834" cy="677108"/>
          </a:xfrm>
          <a:prstGeom prst="rect">
            <a:avLst/>
          </a:prstGeom>
          <a:noFill/>
        </p:spPr>
        <p:txBody>
          <a:bodyPr wrap="square" rtlCol="0">
            <a:spAutoFit/>
          </a:bodyPr>
          <a:lstStyle/>
          <a:p>
            <a:pPr algn="ctr"/>
            <a:r>
              <a:rPr lang="en-US" sz="2000" dirty="0">
                <a:solidFill>
                  <a:schemeClr val="accent5">
                    <a:lumMod val="75000"/>
                  </a:schemeClr>
                </a:solidFill>
              </a:rPr>
              <a:t>   Carbon BROWN</a:t>
            </a:r>
            <a:r>
              <a:rPr lang="en-US" sz="2000" dirty="0">
                <a:solidFill>
                  <a:schemeClr val="accent1"/>
                </a:solidFill>
              </a:rPr>
              <a:t>			 </a:t>
            </a:r>
            <a:r>
              <a:rPr lang="en-US" sz="2000" dirty="0" err="1">
                <a:solidFill>
                  <a:schemeClr val="accent1"/>
                </a:solidFill>
              </a:rPr>
              <a:t>NitroGREEN</a:t>
            </a:r>
            <a:endParaRPr lang="en-US" sz="2000" dirty="0">
              <a:solidFill>
                <a:schemeClr val="accent1"/>
              </a:solidFill>
            </a:endParaRPr>
          </a:p>
          <a:p>
            <a:endParaRPr lang="en-US" dirty="0">
              <a:solidFill>
                <a:schemeClr val="accent1"/>
              </a:solidFill>
            </a:endParaRPr>
          </a:p>
        </p:txBody>
      </p:sp>
    </p:spTree>
    <p:extLst>
      <p:ext uri="{BB962C8B-B14F-4D97-AF65-F5344CB8AC3E}">
        <p14:creationId xmlns:p14="http://schemas.microsoft.com/office/powerpoint/2010/main" val="7191454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Moisture Problems</a:t>
            </a:r>
          </a:p>
        </p:txBody>
      </p:sp>
      <p:sp>
        <p:nvSpPr>
          <p:cNvPr id="3" name="Text Placeholder 2"/>
          <p:cNvSpPr>
            <a:spLocks noGrp="1"/>
          </p:cNvSpPr>
          <p:nvPr>
            <p:ph type="body" idx="1"/>
          </p:nvPr>
        </p:nvSpPr>
        <p:spPr/>
        <p:txBody>
          <a:bodyPr/>
          <a:lstStyle/>
          <a:p>
            <a:r>
              <a:rPr lang="en-US" dirty="0"/>
              <a:t>Too Wet?</a:t>
            </a:r>
          </a:p>
        </p:txBody>
      </p:sp>
      <p:sp>
        <p:nvSpPr>
          <p:cNvPr id="4" name="Content Placeholder 3"/>
          <p:cNvSpPr>
            <a:spLocks noGrp="1"/>
          </p:cNvSpPr>
          <p:nvPr>
            <p:ph sz="half" idx="2"/>
          </p:nvPr>
        </p:nvSpPr>
        <p:spPr/>
        <p:txBody>
          <a:bodyPr>
            <a:noAutofit/>
          </a:bodyPr>
          <a:lstStyle/>
          <a:p>
            <a:pPr lvl="1"/>
            <a:r>
              <a:rPr lang="en-US" sz="2500" dirty="0">
                <a:solidFill>
                  <a:schemeClr val="tx1"/>
                </a:solidFill>
              </a:rPr>
              <a:t>Turn pile= releases air &amp; water</a:t>
            </a:r>
          </a:p>
          <a:p>
            <a:pPr lvl="1"/>
            <a:r>
              <a:rPr lang="en-US" sz="2500" dirty="0">
                <a:solidFill>
                  <a:schemeClr val="tx1"/>
                </a:solidFill>
              </a:rPr>
              <a:t>Spread material out to air dry</a:t>
            </a:r>
          </a:p>
          <a:p>
            <a:pPr marL="800100" lvl="1" indent="-342900"/>
            <a:r>
              <a:rPr lang="en-US" sz="2500" dirty="0">
                <a:solidFill>
                  <a:schemeClr val="tx1"/>
                </a:solidFill>
              </a:rPr>
              <a:t>Rebuild &amp; scatter peat moss throughout</a:t>
            </a:r>
          </a:p>
          <a:p>
            <a:endParaRPr lang="en-US" sz="2500" dirty="0"/>
          </a:p>
        </p:txBody>
      </p:sp>
      <p:sp>
        <p:nvSpPr>
          <p:cNvPr id="5" name="Text Placeholder 4"/>
          <p:cNvSpPr>
            <a:spLocks noGrp="1"/>
          </p:cNvSpPr>
          <p:nvPr>
            <p:ph type="body" sz="quarter" idx="3"/>
          </p:nvPr>
        </p:nvSpPr>
        <p:spPr/>
        <p:txBody>
          <a:bodyPr/>
          <a:lstStyle/>
          <a:p>
            <a:r>
              <a:rPr lang="en-US" dirty="0"/>
              <a:t>Too Dry?</a:t>
            </a:r>
          </a:p>
        </p:txBody>
      </p:sp>
      <p:sp>
        <p:nvSpPr>
          <p:cNvPr id="6" name="Content Placeholder 5"/>
          <p:cNvSpPr>
            <a:spLocks noGrp="1"/>
          </p:cNvSpPr>
          <p:nvPr>
            <p:ph sz="quarter" idx="4"/>
          </p:nvPr>
        </p:nvSpPr>
        <p:spPr/>
        <p:txBody>
          <a:bodyPr>
            <a:normAutofit/>
          </a:bodyPr>
          <a:lstStyle/>
          <a:p>
            <a:pPr marL="800100" lvl="1" indent="-342900"/>
            <a:r>
              <a:rPr lang="en-US" sz="2500" dirty="0">
                <a:solidFill>
                  <a:schemeClr val="tx1"/>
                </a:solidFill>
              </a:rPr>
              <a:t>Poke holes from the top &amp; water </a:t>
            </a:r>
          </a:p>
          <a:p>
            <a:pPr marL="800100" lvl="1" indent="-342900"/>
            <a:r>
              <a:rPr lang="en-US" sz="2500" dirty="0">
                <a:solidFill>
                  <a:schemeClr val="tx1"/>
                </a:solidFill>
              </a:rPr>
              <a:t>Pull apart &amp; rebuild/water</a:t>
            </a:r>
          </a:p>
          <a:p>
            <a:endParaRPr lang="en-US" sz="2500" dirty="0"/>
          </a:p>
        </p:txBody>
      </p:sp>
      <p:pic>
        <p:nvPicPr>
          <p:cNvPr id="7" name="Picture 6">
            <a:extLst>
              <a:ext uri="{FF2B5EF4-FFF2-40B4-BE49-F238E27FC236}">
                <a16:creationId xmlns:a16="http://schemas.microsoft.com/office/drawing/2014/main" id="{33BC5FF2-75AB-EC4F-8234-BE7580866802}"/>
              </a:ext>
            </a:extLst>
          </p:cNvPr>
          <p:cNvPicPr>
            <a:picLocks noChangeAspect="1"/>
          </p:cNvPicPr>
          <p:nvPr/>
        </p:nvPicPr>
        <p:blipFill>
          <a:blip r:embed="rId2"/>
          <a:stretch>
            <a:fillRect/>
          </a:stretch>
        </p:blipFill>
        <p:spPr>
          <a:xfrm>
            <a:off x="703936" y="4917494"/>
            <a:ext cx="1296709" cy="1296709"/>
          </a:xfrm>
          <a:prstGeom prst="rect">
            <a:avLst/>
          </a:prstGeom>
        </p:spPr>
      </p:pic>
      <p:pic>
        <p:nvPicPr>
          <p:cNvPr id="8" name="Picture 7">
            <a:extLst>
              <a:ext uri="{FF2B5EF4-FFF2-40B4-BE49-F238E27FC236}">
                <a16:creationId xmlns:a16="http://schemas.microsoft.com/office/drawing/2014/main" id="{298E2F65-2475-9744-A0AE-88B1DC85C7E6}"/>
              </a:ext>
            </a:extLst>
          </p:cNvPr>
          <p:cNvPicPr>
            <a:picLocks noChangeAspect="1"/>
          </p:cNvPicPr>
          <p:nvPr/>
        </p:nvPicPr>
        <p:blipFill>
          <a:blip r:embed="rId3"/>
          <a:stretch>
            <a:fillRect/>
          </a:stretch>
        </p:blipFill>
        <p:spPr>
          <a:xfrm>
            <a:off x="9186386" y="4920248"/>
            <a:ext cx="2527799" cy="1233003"/>
          </a:xfrm>
          <a:prstGeom prst="rect">
            <a:avLst/>
          </a:prstGeom>
        </p:spPr>
      </p:pic>
    </p:spTree>
    <p:extLst>
      <p:ext uri="{BB962C8B-B14F-4D97-AF65-F5344CB8AC3E}">
        <p14:creationId xmlns:p14="http://schemas.microsoft.com/office/powerpoint/2010/main" val="3389959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Moisture</a:t>
            </a:r>
          </a:p>
        </p:txBody>
      </p:sp>
      <p:sp>
        <p:nvSpPr>
          <p:cNvPr id="7" name="Content Placeholder 6"/>
          <p:cNvSpPr>
            <a:spLocks noGrp="1"/>
          </p:cNvSpPr>
          <p:nvPr>
            <p:ph sz="half" idx="1"/>
          </p:nvPr>
        </p:nvSpPr>
        <p:spPr/>
        <p:txBody>
          <a:bodyPr/>
          <a:lstStyle/>
          <a:p>
            <a:endParaRPr lang="en-US" dirty="0"/>
          </a:p>
          <a:p>
            <a:pPr marL="0" indent="0">
              <a:buNone/>
            </a:pPr>
            <a:endParaRPr lang="en-US" dirty="0"/>
          </a:p>
          <a:p>
            <a:pPr marL="0" indent="0" algn="ctr">
              <a:buNone/>
            </a:pPr>
            <a:r>
              <a:rPr lang="en-US" sz="3000" dirty="0"/>
              <a:t>Squeeze test</a:t>
            </a:r>
          </a:p>
        </p:txBody>
      </p:sp>
      <p:pic>
        <p:nvPicPr>
          <p:cNvPr id="12" name="Content Placeholder 11" descr="Screen Shot 2018-04-18 at 1.52.14 PM.png"/>
          <p:cNvPicPr>
            <a:picLocks noGrp="1" noChangeAspect="1"/>
          </p:cNvPicPr>
          <p:nvPr>
            <p:ph sz="half" idx="2"/>
          </p:nvPr>
        </p:nvPicPr>
        <p:blipFill>
          <a:blip r:embed="rId2">
            <a:extLst>
              <a:ext uri="{28A0092B-C50C-407E-A947-70E740481C1C}">
                <a14:useLocalDpi xmlns:a14="http://schemas.microsoft.com/office/drawing/2010/main" val="0"/>
              </a:ext>
            </a:extLst>
          </a:blip>
          <a:srcRect l="-48042" r="-48042"/>
          <a:stretch>
            <a:fillRect/>
          </a:stretch>
        </p:blipFill>
        <p:spPr>
          <a:xfrm>
            <a:off x="5450113" y="2560320"/>
            <a:ext cx="4718304" cy="3310128"/>
          </a:xfrm>
        </p:spPr>
      </p:pic>
      <p:pic>
        <p:nvPicPr>
          <p:cNvPr id="15" name="Picture 14">
            <a:extLst>
              <a:ext uri="{FF2B5EF4-FFF2-40B4-BE49-F238E27FC236}">
                <a16:creationId xmlns:a16="http://schemas.microsoft.com/office/drawing/2014/main" id="{33BC5FF2-75AB-EC4F-8234-BE7580866802}"/>
              </a:ext>
            </a:extLst>
          </p:cNvPr>
          <p:cNvPicPr>
            <a:picLocks noChangeAspect="1"/>
          </p:cNvPicPr>
          <p:nvPr/>
        </p:nvPicPr>
        <p:blipFill>
          <a:blip r:embed="rId3"/>
          <a:stretch>
            <a:fillRect/>
          </a:stretch>
        </p:blipFill>
        <p:spPr>
          <a:xfrm>
            <a:off x="703936" y="4917494"/>
            <a:ext cx="1296709" cy="1296709"/>
          </a:xfrm>
          <a:prstGeom prst="rect">
            <a:avLst/>
          </a:prstGeom>
        </p:spPr>
      </p:pic>
      <p:pic>
        <p:nvPicPr>
          <p:cNvPr id="16" name="Picture 15">
            <a:extLst>
              <a:ext uri="{FF2B5EF4-FFF2-40B4-BE49-F238E27FC236}">
                <a16:creationId xmlns:a16="http://schemas.microsoft.com/office/drawing/2014/main" id="{298E2F65-2475-9744-A0AE-88B1DC85C7E6}"/>
              </a:ext>
            </a:extLst>
          </p:cNvPr>
          <p:cNvPicPr>
            <a:picLocks noChangeAspect="1"/>
          </p:cNvPicPr>
          <p:nvPr/>
        </p:nvPicPr>
        <p:blipFill>
          <a:blip r:embed="rId4"/>
          <a:stretch>
            <a:fillRect/>
          </a:stretch>
        </p:blipFill>
        <p:spPr>
          <a:xfrm>
            <a:off x="9186386" y="4920248"/>
            <a:ext cx="2527799" cy="1233003"/>
          </a:xfrm>
          <a:prstGeom prst="rect">
            <a:avLst/>
          </a:prstGeom>
        </p:spPr>
      </p:pic>
    </p:spTree>
    <p:extLst>
      <p:ext uri="{BB962C8B-B14F-4D97-AF65-F5344CB8AC3E}">
        <p14:creationId xmlns:p14="http://schemas.microsoft.com/office/powerpoint/2010/main" val="16627750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437B2E9-A140-494D-9654-E01C55DDF280}"/>
              </a:ext>
            </a:extLst>
          </p:cNvPr>
          <p:cNvPicPr>
            <a:picLocks noChangeAspect="1"/>
          </p:cNvPicPr>
          <p:nvPr/>
        </p:nvPicPr>
        <p:blipFill>
          <a:blip r:embed="rId3"/>
          <a:stretch>
            <a:fillRect/>
          </a:stretch>
        </p:blipFill>
        <p:spPr>
          <a:xfrm>
            <a:off x="1764339" y="2680548"/>
            <a:ext cx="3421091" cy="2280727"/>
          </a:xfrm>
          <a:prstGeom prst="rect">
            <a:avLst/>
          </a:prstGeom>
        </p:spPr>
      </p:pic>
      <p:pic>
        <p:nvPicPr>
          <p:cNvPr id="8" name="Picture 7">
            <a:extLst>
              <a:ext uri="{FF2B5EF4-FFF2-40B4-BE49-F238E27FC236}">
                <a16:creationId xmlns:a16="http://schemas.microsoft.com/office/drawing/2014/main" id="{33BC5FF2-75AB-EC4F-8234-BE7580866802}"/>
              </a:ext>
            </a:extLst>
          </p:cNvPr>
          <p:cNvPicPr>
            <a:picLocks noChangeAspect="1"/>
          </p:cNvPicPr>
          <p:nvPr/>
        </p:nvPicPr>
        <p:blipFill>
          <a:blip r:embed="rId4"/>
          <a:stretch>
            <a:fillRect/>
          </a:stretch>
        </p:blipFill>
        <p:spPr>
          <a:xfrm>
            <a:off x="703936" y="4917494"/>
            <a:ext cx="1296709" cy="1296709"/>
          </a:xfrm>
          <a:prstGeom prst="rect">
            <a:avLst/>
          </a:prstGeom>
        </p:spPr>
      </p:pic>
      <p:pic>
        <p:nvPicPr>
          <p:cNvPr id="9" name="Picture 8">
            <a:extLst>
              <a:ext uri="{FF2B5EF4-FFF2-40B4-BE49-F238E27FC236}">
                <a16:creationId xmlns:a16="http://schemas.microsoft.com/office/drawing/2014/main" id="{298E2F65-2475-9744-A0AE-88B1DC85C7E6}"/>
              </a:ext>
            </a:extLst>
          </p:cNvPr>
          <p:cNvPicPr>
            <a:picLocks noChangeAspect="1"/>
          </p:cNvPicPr>
          <p:nvPr/>
        </p:nvPicPr>
        <p:blipFill>
          <a:blip r:embed="rId5"/>
          <a:stretch>
            <a:fillRect/>
          </a:stretch>
        </p:blipFill>
        <p:spPr>
          <a:xfrm>
            <a:off x="9186386" y="4920248"/>
            <a:ext cx="2527799" cy="1233003"/>
          </a:xfrm>
          <a:prstGeom prst="rect">
            <a:avLst/>
          </a:prstGeom>
        </p:spPr>
      </p:pic>
      <p:sp>
        <p:nvSpPr>
          <p:cNvPr id="2" name="Title 1"/>
          <p:cNvSpPr>
            <a:spLocks noGrp="1"/>
          </p:cNvSpPr>
          <p:nvPr>
            <p:ph type="title"/>
          </p:nvPr>
        </p:nvSpPr>
        <p:spPr/>
        <p:txBody>
          <a:bodyPr/>
          <a:lstStyle/>
          <a:p>
            <a:r>
              <a:rPr lang="en-US" dirty="0"/>
              <a:t>Turning</a:t>
            </a:r>
          </a:p>
        </p:txBody>
      </p:sp>
      <p:sp>
        <p:nvSpPr>
          <p:cNvPr id="11" name="Text Placeholder 10"/>
          <p:cNvSpPr>
            <a:spLocks noGrp="1"/>
          </p:cNvSpPr>
          <p:nvPr>
            <p:ph type="body" sz="quarter" idx="3"/>
          </p:nvPr>
        </p:nvSpPr>
        <p:spPr>
          <a:xfrm>
            <a:off x="6001601" y="4338252"/>
            <a:ext cx="4897373" cy="1032401"/>
          </a:xfrm>
        </p:spPr>
        <p:txBody>
          <a:bodyPr/>
          <a:lstStyle/>
          <a:p>
            <a:r>
              <a:rPr lang="en-US" sz="2000" dirty="0"/>
              <a:t>Tip: The more proactive you are, the more active your pile will be.</a:t>
            </a:r>
          </a:p>
        </p:txBody>
      </p:sp>
      <p:sp>
        <p:nvSpPr>
          <p:cNvPr id="12" name="Content Placeholder 11"/>
          <p:cNvSpPr>
            <a:spLocks noGrp="1"/>
          </p:cNvSpPr>
          <p:nvPr>
            <p:ph sz="quarter" idx="4"/>
          </p:nvPr>
        </p:nvSpPr>
        <p:spPr>
          <a:xfrm>
            <a:off x="6007261" y="2556251"/>
            <a:ext cx="4891713" cy="2050473"/>
          </a:xfrm>
        </p:spPr>
        <p:txBody>
          <a:bodyPr/>
          <a:lstStyle/>
          <a:p>
            <a:r>
              <a:rPr lang="en-US" dirty="0"/>
              <a:t>Turn at least once every 2 weeks</a:t>
            </a:r>
          </a:p>
          <a:p>
            <a:pPr lvl="1"/>
            <a:r>
              <a:rPr lang="en-US" dirty="0"/>
              <a:t>Maintains balance and temperature</a:t>
            </a:r>
          </a:p>
          <a:p>
            <a:pPr lvl="1"/>
            <a:r>
              <a:rPr lang="en-US" dirty="0"/>
              <a:t>Distributes moisture</a:t>
            </a:r>
          </a:p>
          <a:p>
            <a:pPr lvl="1"/>
            <a:r>
              <a:rPr lang="en-US" dirty="0"/>
              <a:t>Aerates</a:t>
            </a:r>
          </a:p>
          <a:p>
            <a:pPr marL="457200" lvl="1" indent="0">
              <a:buNone/>
            </a:pPr>
            <a:endParaRPr lang="en-US" dirty="0"/>
          </a:p>
        </p:txBody>
      </p:sp>
    </p:spTree>
    <p:extLst>
      <p:ext uri="{BB962C8B-B14F-4D97-AF65-F5344CB8AC3E}">
        <p14:creationId xmlns:p14="http://schemas.microsoft.com/office/powerpoint/2010/main" val="21052586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3BC5FF2-75AB-EC4F-8234-BE7580866802}"/>
              </a:ext>
            </a:extLst>
          </p:cNvPr>
          <p:cNvPicPr>
            <a:picLocks noChangeAspect="1"/>
          </p:cNvPicPr>
          <p:nvPr/>
        </p:nvPicPr>
        <p:blipFill>
          <a:blip r:embed="rId2"/>
          <a:stretch>
            <a:fillRect/>
          </a:stretch>
        </p:blipFill>
        <p:spPr>
          <a:xfrm>
            <a:off x="703936" y="4917494"/>
            <a:ext cx="1296709" cy="1296709"/>
          </a:xfrm>
          <a:prstGeom prst="rect">
            <a:avLst/>
          </a:prstGeom>
        </p:spPr>
      </p:pic>
      <p:pic>
        <p:nvPicPr>
          <p:cNvPr id="6" name="Picture 5">
            <a:extLst>
              <a:ext uri="{FF2B5EF4-FFF2-40B4-BE49-F238E27FC236}">
                <a16:creationId xmlns:a16="http://schemas.microsoft.com/office/drawing/2014/main" id="{298E2F65-2475-9744-A0AE-88B1DC85C7E6}"/>
              </a:ext>
            </a:extLst>
          </p:cNvPr>
          <p:cNvPicPr>
            <a:picLocks noChangeAspect="1"/>
          </p:cNvPicPr>
          <p:nvPr/>
        </p:nvPicPr>
        <p:blipFill>
          <a:blip r:embed="rId3"/>
          <a:stretch>
            <a:fillRect/>
          </a:stretch>
        </p:blipFill>
        <p:spPr>
          <a:xfrm>
            <a:off x="9186386" y="4920248"/>
            <a:ext cx="2527799" cy="1233003"/>
          </a:xfrm>
          <a:prstGeom prst="rect">
            <a:avLst/>
          </a:prstGeom>
        </p:spPr>
      </p:pic>
      <p:sp>
        <p:nvSpPr>
          <p:cNvPr id="17" name="Title 16"/>
          <p:cNvSpPr>
            <a:spLocks noGrp="1"/>
          </p:cNvSpPr>
          <p:nvPr>
            <p:ph type="title"/>
          </p:nvPr>
        </p:nvSpPr>
        <p:spPr>
          <a:xfrm>
            <a:off x="1295402" y="345523"/>
            <a:ext cx="9601196" cy="1303867"/>
          </a:xfrm>
        </p:spPr>
        <p:txBody>
          <a:bodyPr/>
          <a:lstStyle/>
          <a:p>
            <a:r>
              <a:rPr lang="en-US" dirty="0"/>
              <a:t>Microbes</a:t>
            </a:r>
          </a:p>
        </p:txBody>
      </p:sp>
      <p:sp>
        <p:nvSpPr>
          <p:cNvPr id="18" name="Content Placeholder 17"/>
          <p:cNvSpPr>
            <a:spLocks noGrp="1"/>
          </p:cNvSpPr>
          <p:nvPr>
            <p:ph sz="half" idx="1"/>
          </p:nvPr>
        </p:nvSpPr>
        <p:spPr>
          <a:xfrm>
            <a:off x="1316678" y="2560320"/>
            <a:ext cx="4718304" cy="3310128"/>
          </a:xfrm>
        </p:spPr>
        <p:txBody>
          <a:bodyPr/>
          <a:lstStyle/>
          <a:p>
            <a:pPr marL="0" indent="0">
              <a:buNone/>
            </a:pPr>
            <a:r>
              <a:rPr lang="en-US" dirty="0">
                <a:solidFill>
                  <a:schemeClr val="accent1"/>
                </a:solidFill>
              </a:rPr>
              <a:t>What Do They Do?</a:t>
            </a:r>
          </a:p>
          <a:p>
            <a:r>
              <a:rPr lang="en-US" dirty="0"/>
              <a:t>Consume/stabilize organic matter</a:t>
            </a:r>
          </a:p>
          <a:p>
            <a:r>
              <a:rPr lang="en-US" dirty="0"/>
              <a:t>Mineralize and transform nutrients</a:t>
            </a:r>
          </a:p>
          <a:p>
            <a:pPr marL="0" indent="0">
              <a:buNone/>
            </a:pPr>
            <a:r>
              <a:rPr lang="en-US" dirty="0">
                <a:solidFill>
                  <a:srgbClr val="83992A"/>
                </a:solidFill>
              </a:rPr>
              <a:t>Where Do They Come From?</a:t>
            </a:r>
          </a:p>
          <a:p>
            <a:r>
              <a:rPr lang="en-US" dirty="0"/>
              <a:t>Depends on the environment </a:t>
            </a:r>
          </a:p>
        </p:txBody>
      </p:sp>
      <p:pic>
        <p:nvPicPr>
          <p:cNvPr id="21" name="Picture 20">
            <a:extLst>
              <a:ext uri="{FF2B5EF4-FFF2-40B4-BE49-F238E27FC236}">
                <a16:creationId xmlns:a16="http://schemas.microsoft.com/office/drawing/2014/main" id="{7130BFCB-ACF7-D640-9A9A-5E60AE7C41AA}"/>
              </a:ext>
            </a:extLst>
          </p:cNvPr>
          <p:cNvPicPr>
            <a:picLocks noChangeAspect="1"/>
          </p:cNvPicPr>
          <p:nvPr/>
        </p:nvPicPr>
        <p:blipFill>
          <a:blip r:embed="rId4"/>
          <a:stretch>
            <a:fillRect/>
          </a:stretch>
        </p:blipFill>
        <p:spPr>
          <a:xfrm rot="5400000">
            <a:off x="5533394" y="2281959"/>
            <a:ext cx="4446054" cy="3180916"/>
          </a:xfrm>
          <a:prstGeom prst="rect">
            <a:avLst/>
          </a:prstGeom>
        </p:spPr>
      </p:pic>
    </p:spTree>
    <p:extLst>
      <p:ext uri="{BB962C8B-B14F-4D97-AF65-F5344CB8AC3E}">
        <p14:creationId xmlns:p14="http://schemas.microsoft.com/office/powerpoint/2010/main" val="22787007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3BC5FF2-75AB-EC4F-8234-BE7580866802}"/>
              </a:ext>
            </a:extLst>
          </p:cNvPr>
          <p:cNvPicPr>
            <a:picLocks noChangeAspect="1"/>
          </p:cNvPicPr>
          <p:nvPr/>
        </p:nvPicPr>
        <p:blipFill>
          <a:blip r:embed="rId3"/>
          <a:stretch>
            <a:fillRect/>
          </a:stretch>
        </p:blipFill>
        <p:spPr>
          <a:xfrm>
            <a:off x="703936" y="4917494"/>
            <a:ext cx="1296709" cy="1296709"/>
          </a:xfrm>
          <a:prstGeom prst="rect">
            <a:avLst/>
          </a:prstGeom>
        </p:spPr>
      </p:pic>
      <p:pic>
        <p:nvPicPr>
          <p:cNvPr id="9" name="Picture 8"/>
          <p:cNvPicPr>
            <a:picLocks noChangeAspect="1"/>
          </p:cNvPicPr>
          <p:nvPr/>
        </p:nvPicPr>
        <p:blipFill>
          <a:blip r:embed="rId4"/>
          <a:stretch>
            <a:fillRect/>
          </a:stretch>
        </p:blipFill>
        <p:spPr>
          <a:xfrm>
            <a:off x="2286000" y="977900"/>
            <a:ext cx="7620000" cy="4902200"/>
          </a:xfrm>
          <a:prstGeom prst="rect">
            <a:avLst/>
          </a:prstGeom>
        </p:spPr>
      </p:pic>
      <p:pic>
        <p:nvPicPr>
          <p:cNvPr id="6" name="Picture 5">
            <a:extLst>
              <a:ext uri="{FF2B5EF4-FFF2-40B4-BE49-F238E27FC236}">
                <a16:creationId xmlns:a16="http://schemas.microsoft.com/office/drawing/2014/main" id="{298E2F65-2475-9744-A0AE-88B1DC85C7E6}"/>
              </a:ext>
            </a:extLst>
          </p:cNvPr>
          <p:cNvPicPr>
            <a:picLocks noChangeAspect="1"/>
          </p:cNvPicPr>
          <p:nvPr/>
        </p:nvPicPr>
        <p:blipFill>
          <a:blip r:embed="rId5"/>
          <a:stretch>
            <a:fillRect/>
          </a:stretch>
        </p:blipFill>
        <p:spPr>
          <a:xfrm>
            <a:off x="9440686" y="5044290"/>
            <a:ext cx="2273499" cy="1108961"/>
          </a:xfrm>
          <a:prstGeom prst="rect">
            <a:avLst/>
          </a:prstGeom>
        </p:spPr>
      </p:pic>
    </p:spTree>
    <p:extLst>
      <p:ext uri="{BB962C8B-B14F-4D97-AF65-F5344CB8AC3E}">
        <p14:creationId xmlns:p14="http://schemas.microsoft.com/office/powerpoint/2010/main" val="31525644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7788CA70-3604-F845-8647-50FD0F5FFBBE}"/>
              </a:ext>
            </a:extLst>
          </p:cNvPr>
          <p:cNvPicPr>
            <a:picLocks noChangeAspect="1"/>
          </p:cNvPicPr>
          <p:nvPr/>
        </p:nvPicPr>
        <p:blipFill>
          <a:blip r:embed="rId3"/>
          <a:stretch>
            <a:fillRect/>
          </a:stretch>
        </p:blipFill>
        <p:spPr>
          <a:xfrm>
            <a:off x="947680" y="2177375"/>
            <a:ext cx="5426715" cy="2389280"/>
          </a:xfrm>
          <a:prstGeom prst="rect">
            <a:avLst/>
          </a:prstGeom>
        </p:spPr>
      </p:pic>
      <p:pic>
        <p:nvPicPr>
          <p:cNvPr id="6" name="Picture 5">
            <a:extLst>
              <a:ext uri="{FF2B5EF4-FFF2-40B4-BE49-F238E27FC236}">
                <a16:creationId xmlns:a16="http://schemas.microsoft.com/office/drawing/2014/main" id="{33BC5FF2-75AB-EC4F-8234-BE7580866802}"/>
              </a:ext>
            </a:extLst>
          </p:cNvPr>
          <p:cNvPicPr>
            <a:picLocks noChangeAspect="1"/>
          </p:cNvPicPr>
          <p:nvPr/>
        </p:nvPicPr>
        <p:blipFill>
          <a:blip r:embed="rId4"/>
          <a:stretch>
            <a:fillRect/>
          </a:stretch>
        </p:blipFill>
        <p:spPr>
          <a:xfrm>
            <a:off x="703936" y="4917494"/>
            <a:ext cx="1296709" cy="1296709"/>
          </a:xfrm>
          <a:prstGeom prst="rect">
            <a:avLst/>
          </a:prstGeom>
        </p:spPr>
      </p:pic>
      <p:pic>
        <p:nvPicPr>
          <p:cNvPr id="5" name="Picture 4">
            <a:extLst>
              <a:ext uri="{FF2B5EF4-FFF2-40B4-BE49-F238E27FC236}">
                <a16:creationId xmlns:a16="http://schemas.microsoft.com/office/drawing/2014/main" id="{298E2F65-2475-9744-A0AE-88B1DC85C7E6}"/>
              </a:ext>
            </a:extLst>
          </p:cNvPr>
          <p:cNvPicPr>
            <a:picLocks noChangeAspect="1"/>
          </p:cNvPicPr>
          <p:nvPr/>
        </p:nvPicPr>
        <p:blipFill>
          <a:blip r:embed="rId5"/>
          <a:stretch>
            <a:fillRect/>
          </a:stretch>
        </p:blipFill>
        <p:spPr>
          <a:xfrm>
            <a:off x="9186386" y="4920248"/>
            <a:ext cx="2527799" cy="1233003"/>
          </a:xfrm>
          <a:prstGeom prst="rect">
            <a:avLst/>
          </a:prstGeom>
        </p:spPr>
      </p:pic>
      <p:pic>
        <p:nvPicPr>
          <p:cNvPr id="8" name="Picture 7">
            <a:extLst>
              <a:ext uri="{FF2B5EF4-FFF2-40B4-BE49-F238E27FC236}">
                <a16:creationId xmlns:a16="http://schemas.microsoft.com/office/drawing/2014/main" id="{29461021-2BFC-A14B-8074-927D4692954B}"/>
              </a:ext>
            </a:extLst>
          </p:cNvPr>
          <p:cNvPicPr>
            <a:picLocks noChangeAspect="1"/>
          </p:cNvPicPr>
          <p:nvPr/>
        </p:nvPicPr>
        <p:blipFill>
          <a:blip r:embed="rId6"/>
          <a:stretch>
            <a:fillRect/>
          </a:stretch>
        </p:blipFill>
        <p:spPr>
          <a:xfrm>
            <a:off x="6516937" y="1327095"/>
            <a:ext cx="4790870" cy="3593153"/>
          </a:xfrm>
          <a:prstGeom prst="rect">
            <a:avLst/>
          </a:prstGeom>
        </p:spPr>
      </p:pic>
    </p:spTree>
    <p:extLst>
      <p:ext uri="{BB962C8B-B14F-4D97-AF65-F5344CB8AC3E}">
        <p14:creationId xmlns:p14="http://schemas.microsoft.com/office/powerpoint/2010/main" val="19877466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3BC5FF2-75AB-EC4F-8234-BE7580866802}"/>
              </a:ext>
            </a:extLst>
          </p:cNvPr>
          <p:cNvPicPr>
            <a:picLocks noChangeAspect="1"/>
          </p:cNvPicPr>
          <p:nvPr/>
        </p:nvPicPr>
        <p:blipFill>
          <a:blip r:embed="rId2"/>
          <a:stretch>
            <a:fillRect/>
          </a:stretch>
        </p:blipFill>
        <p:spPr>
          <a:xfrm>
            <a:off x="703936" y="4917494"/>
            <a:ext cx="1296709" cy="1296709"/>
          </a:xfrm>
          <a:prstGeom prst="rect">
            <a:avLst/>
          </a:prstGeom>
        </p:spPr>
      </p:pic>
      <p:pic>
        <p:nvPicPr>
          <p:cNvPr id="6" name="Picture 5">
            <a:extLst>
              <a:ext uri="{FF2B5EF4-FFF2-40B4-BE49-F238E27FC236}">
                <a16:creationId xmlns:a16="http://schemas.microsoft.com/office/drawing/2014/main" id="{298E2F65-2475-9744-A0AE-88B1DC85C7E6}"/>
              </a:ext>
            </a:extLst>
          </p:cNvPr>
          <p:cNvPicPr>
            <a:picLocks noChangeAspect="1"/>
          </p:cNvPicPr>
          <p:nvPr/>
        </p:nvPicPr>
        <p:blipFill>
          <a:blip r:embed="rId3"/>
          <a:stretch>
            <a:fillRect/>
          </a:stretch>
        </p:blipFill>
        <p:spPr>
          <a:xfrm>
            <a:off x="9186386" y="4920248"/>
            <a:ext cx="2527799" cy="1233003"/>
          </a:xfrm>
          <a:prstGeom prst="rect">
            <a:avLst/>
          </a:prstGeom>
        </p:spPr>
      </p:pic>
      <p:sp>
        <p:nvSpPr>
          <p:cNvPr id="9" name="Title 8"/>
          <p:cNvSpPr>
            <a:spLocks noGrp="1"/>
          </p:cNvSpPr>
          <p:nvPr>
            <p:ph type="title"/>
          </p:nvPr>
        </p:nvSpPr>
        <p:spPr/>
        <p:txBody>
          <a:bodyPr>
            <a:normAutofit/>
          </a:bodyPr>
          <a:lstStyle/>
          <a:p>
            <a:r>
              <a:rPr lang="en-US" dirty="0"/>
              <a:t>Efficient Composting</a:t>
            </a:r>
          </a:p>
        </p:txBody>
      </p:sp>
      <p:sp>
        <p:nvSpPr>
          <p:cNvPr id="10" name="Content Placeholder 9"/>
          <p:cNvSpPr>
            <a:spLocks noGrp="1"/>
          </p:cNvSpPr>
          <p:nvPr>
            <p:ph idx="1"/>
          </p:nvPr>
        </p:nvSpPr>
        <p:spPr/>
        <p:txBody>
          <a:bodyPr numCol="2">
            <a:normAutofit/>
          </a:bodyPr>
          <a:lstStyle/>
          <a:p>
            <a:r>
              <a:rPr lang="en-US" dirty="0">
                <a:solidFill>
                  <a:srgbClr val="83992A"/>
                </a:solidFill>
              </a:rPr>
              <a:t>Ways to speed up decomposition:</a:t>
            </a:r>
          </a:p>
          <a:p>
            <a:pPr lvl="2"/>
            <a:r>
              <a:rPr lang="en-US" sz="2400" dirty="0"/>
              <a:t>Animal manure</a:t>
            </a:r>
          </a:p>
          <a:p>
            <a:pPr lvl="2"/>
            <a:r>
              <a:rPr lang="en-US" sz="2400" dirty="0"/>
              <a:t>Shred all materials</a:t>
            </a:r>
          </a:p>
          <a:p>
            <a:pPr lvl="2"/>
            <a:r>
              <a:rPr lang="en-US" sz="2400" dirty="0"/>
              <a:t>Proper hydration</a:t>
            </a:r>
          </a:p>
          <a:p>
            <a:pPr lvl="2"/>
            <a:r>
              <a:rPr lang="en-US" sz="2400" dirty="0"/>
              <a:t>Aerate pile</a:t>
            </a:r>
          </a:p>
          <a:p>
            <a:pPr marL="914400" lvl="2" indent="0">
              <a:buNone/>
            </a:pPr>
            <a:endParaRPr lang="en-US" sz="2400" dirty="0"/>
          </a:p>
          <a:p>
            <a:pPr marL="914400" lvl="2" indent="0">
              <a:buNone/>
            </a:pPr>
            <a:endParaRPr lang="en-US" sz="2400" dirty="0"/>
          </a:p>
          <a:p>
            <a:pPr lvl="2"/>
            <a:r>
              <a:rPr lang="en-US" sz="2400" dirty="0"/>
              <a:t>Ideal temperature</a:t>
            </a:r>
          </a:p>
          <a:p>
            <a:pPr lvl="3"/>
            <a:r>
              <a:rPr lang="en-US" sz="2400" dirty="0"/>
              <a:t>Outdoor: </a:t>
            </a:r>
          </a:p>
          <a:p>
            <a:pPr marL="1828800" lvl="4" indent="0">
              <a:buNone/>
            </a:pPr>
            <a:r>
              <a:rPr lang="en-US" sz="2400" dirty="0"/>
              <a:t>130°-150 °F </a:t>
            </a:r>
          </a:p>
          <a:p>
            <a:pPr lvl="3"/>
            <a:r>
              <a:rPr lang="en-US" sz="2400" dirty="0"/>
              <a:t>Vermicomposting: </a:t>
            </a:r>
            <a:r>
              <a:rPr lang="en-US" sz="2400" b="1" dirty="0"/>
              <a:t> </a:t>
            </a:r>
          </a:p>
          <a:p>
            <a:pPr marL="1828800" lvl="4" indent="0">
              <a:buNone/>
            </a:pPr>
            <a:r>
              <a:rPr lang="en-US" sz="2400" dirty="0"/>
              <a:t>60°-80 °F </a:t>
            </a:r>
          </a:p>
        </p:txBody>
      </p:sp>
    </p:spTree>
    <p:extLst>
      <p:ext uri="{BB962C8B-B14F-4D97-AF65-F5344CB8AC3E}">
        <p14:creationId xmlns:p14="http://schemas.microsoft.com/office/powerpoint/2010/main" val="127390191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 You Asked</a:t>
            </a:r>
          </a:p>
        </p:txBody>
      </p:sp>
      <p:sp>
        <p:nvSpPr>
          <p:cNvPr id="3" name="Content Placeholder 2"/>
          <p:cNvSpPr>
            <a:spLocks noGrp="1"/>
          </p:cNvSpPr>
          <p:nvPr>
            <p:ph idx="1"/>
          </p:nvPr>
        </p:nvSpPr>
        <p:spPr>
          <a:xfrm>
            <a:off x="2000645" y="2556932"/>
            <a:ext cx="8895952" cy="3318936"/>
          </a:xfrm>
        </p:spPr>
        <p:txBody>
          <a:bodyPr>
            <a:normAutofit fontScale="92500" lnSpcReduction="10000"/>
          </a:bodyPr>
          <a:lstStyle/>
          <a:p>
            <a:r>
              <a:rPr lang="en-US" dirty="0"/>
              <a:t>Are high sugar content foods compostable?</a:t>
            </a:r>
          </a:p>
          <a:p>
            <a:r>
              <a:rPr lang="en-US" dirty="0"/>
              <a:t>How to make natural compost containers?</a:t>
            </a:r>
          </a:p>
          <a:p>
            <a:r>
              <a:rPr lang="en-US" dirty="0"/>
              <a:t>To use the finished compost for planting, do I mix it with soil?</a:t>
            </a:r>
          </a:p>
          <a:p>
            <a:r>
              <a:rPr lang="en-US" dirty="0"/>
              <a:t>Will I run into any issues with the government if I start a compost pile outside?</a:t>
            </a:r>
          </a:p>
          <a:p>
            <a:r>
              <a:rPr lang="en-US" dirty="0"/>
              <a:t>I don’t have space to compost indoor/outside, is there somewhere I can take my food scraps?</a:t>
            </a:r>
          </a:p>
          <a:p>
            <a:r>
              <a:rPr lang="en-US" dirty="0"/>
              <a:t>Does the recycling center in my town offer tours?</a:t>
            </a:r>
          </a:p>
          <a:p>
            <a:endParaRPr lang="en-US" sz="2000" dirty="0"/>
          </a:p>
        </p:txBody>
      </p:sp>
      <p:pic>
        <p:nvPicPr>
          <p:cNvPr id="4" name="Picture 3">
            <a:extLst>
              <a:ext uri="{FF2B5EF4-FFF2-40B4-BE49-F238E27FC236}">
                <a16:creationId xmlns:a16="http://schemas.microsoft.com/office/drawing/2014/main" id="{33BC5FF2-75AB-EC4F-8234-BE7580866802}"/>
              </a:ext>
            </a:extLst>
          </p:cNvPr>
          <p:cNvPicPr>
            <a:picLocks noChangeAspect="1"/>
          </p:cNvPicPr>
          <p:nvPr/>
        </p:nvPicPr>
        <p:blipFill>
          <a:blip r:embed="rId2"/>
          <a:stretch>
            <a:fillRect/>
          </a:stretch>
        </p:blipFill>
        <p:spPr>
          <a:xfrm>
            <a:off x="703936" y="4917494"/>
            <a:ext cx="1296709" cy="1296709"/>
          </a:xfrm>
          <a:prstGeom prst="rect">
            <a:avLst/>
          </a:prstGeom>
        </p:spPr>
      </p:pic>
      <p:pic>
        <p:nvPicPr>
          <p:cNvPr id="5" name="Picture 4">
            <a:extLst>
              <a:ext uri="{FF2B5EF4-FFF2-40B4-BE49-F238E27FC236}">
                <a16:creationId xmlns:a16="http://schemas.microsoft.com/office/drawing/2014/main" id="{298E2F65-2475-9744-A0AE-88B1DC85C7E6}"/>
              </a:ext>
            </a:extLst>
          </p:cNvPr>
          <p:cNvPicPr>
            <a:picLocks noChangeAspect="1"/>
          </p:cNvPicPr>
          <p:nvPr/>
        </p:nvPicPr>
        <p:blipFill>
          <a:blip r:embed="rId3"/>
          <a:stretch>
            <a:fillRect/>
          </a:stretch>
        </p:blipFill>
        <p:spPr>
          <a:xfrm>
            <a:off x="9186386" y="4920248"/>
            <a:ext cx="2527799" cy="1233003"/>
          </a:xfrm>
          <a:prstGeom prst="rect">
            <a:avLst/>
          </a:prstGeom>
        </p:spPr>
      </p:pic>
    </p:spTree>
    <p:extLst>
      <p:ext uri="{BB962C8B-B14F-4D97-AF65-F5344CB8AC3E}">
        <p14:creationId xmlns:p14="http://schemas.microsoft.com/office/powerpoint/2010/main" val="202822322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C5CA5E-1988-7847-B517-3004121C890D}"/>
              </a:ext>
            </a:extLst>
          </p:cNvPr>
          <p:cNvSpPr>
            <a:spLocks noGrp="1"/>
          </p:cNvSpPr>
          <p:nvPr>
            <p:ph type="ctrTitle"/>
          </p:nvPr>
        </p:nvSpPr>
        <p:spPr>
          <a:xfrm>
            <a:off x="2692398" y="3575776"/>
            <a:ext cx="6815669" cy="1515533"/>
          </a:xfrm>
        </p:spPr>
        <p:txBody>
          <a:bodyPr/>
          <a:lstStyle/>
          <a:p>
            <a:r>
              <a:rPr lang="en-US" dirty="0"/>
              <a:t>DIY Composting Workshop</a:t>
            </a:r>
          </a:p>
        </p:txBody>
      </p:sp>
      <p:sp>
        <p:nvSpPr>
          <p:cNvPr id="4" name="Title 1">
            <a:extLst>
              <a:ext uri="{FF2B5EF4-FFF2-40B4-BE49-F238E27FC236}">
                <a16:creationId xmlns:a16="http://schemas.microsoft.com/office/drawing/2014/main" id="{2697DBBC-0DE7-8A41-835D-796A8B209D6E}"/>
              </a:ext>
            </a:extLst>
          </p:cNvPr>
          <p:cNvSpPr txBox="1">
            <a:spLocks/>
          </p:cNvSpPr>
          <p:nvPr/>
        </p:nvSpPr>
        <p:spPr>
          <a:xfrm>
            <a:off x="2692398" y="2818010"/>
            <a:ext cx="6815669" cy="1515533"/>
          </a:xfrm>
          <a:prstGeom prst="rect">
            <a:avLst/>
          </a:prstGeom>
          <a:effectLst/>
        </p:spPr>
        <p:txBody>
          <a:bodyPr vert="horz" lIns="91440" tIns="45720" rIns="91440" bIns="45720" rtlCol="0" anchor="b">
            <a:noAutofit/>
          </a:bodyPr>
          <a:lstStyle>
            <a:lvl1pPr algn="ctr" defTabSz="457200" rtl="0" eaLnBrk="1" latinLnBrk="0" hangingPunct="1">
              <a:spcBef>
                <a:spcPct val="0"/>
              </a:spcBef>
              <a:buNone/>
              <a:defRPr sz="5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en-US" dirty="0"/>
          </a:p>
        </p:txBody>
      </p:sp>
      <p:sp>
        <p:nvSpPr>
          <p:cNvPr id="6" name="TextBox 5"/>
          <p:cNvSpPr txBox="1"/>
          <p:nvPr/>
        </p:nvSpPr>
        <p:spPr>
          <a:xfrm>
            <a:off x="2692397" y="2576759"/>
            <a:ext cx="6815669" cy="1169551"/>
          </a:xfrm>
          <a:prstGeom prst="rect">
            <a:avLst/>
          </a:prstGeom>
          <a:noFill/>
        </p:spPr>
        <p:txBody>
          <a:bodyPr wrap="square" rtlCol="0">
            <a:spAutoFit/>
          </a:bodyPr>
          <a:lstStyle/>
          <a:p>
            <a:pPr algn="ctr"/>
            <a:r>
              <a:rPr lang="en-US" sz="3500" dirty="0"/>
              <a:t>Thank you for attending our</a:t>
            </a:r>
          </a:p>
          <a:p>
            <a:pPr algn="ctr"/>
            <a:endParaRPr lang="en-US" sz="3500" dirty="0"/>
          </a:p>
        </p:txBody>
      </p:sp>
      <p:pic>
        <p:nvPicPr>
          <p:cNvPr id="10" name="Picture 9">
            <a:extLst>
              <a:ext uri="{FF2B5EF4-FFF2-40B4-BE49-F238E27FC236}">
                <a16:creationId xmlns:a16="http://schemas.microsoft.com/office/drawing/2014/main" id="{33BC5FF2-75AB-EC4F-8234-BE7580866802}"/>
              </a:ext>
            </a:extLst>
          </p:cNvPr>
          <p:cNvPicPr>
            <a:picLocks noChangeAspect="1"/>
          </p:cNvPicPr>
          <p:nvPr/>
        </p:nvPicPr>
        <p:blipFill>
          <a:blip r:embed="rId2"/>
          <a:stretch>
            <a:fillRect/>
          </a:stretch>
        </p:blipFill>
        <p:spPr>
          <a:xfrm>
            <a:off x="2430238" y="1681825"/>
            <a:ext cx="973042" cy="973042"/>
          </a:xfrm>
          <a:prstGeom prst="rect">
            <a:avLst/>
          </a:prstGeom>
        </p:spPr>
      </p:pic>
      <p:pic>
        <p:nvPicPr>
          <p:cNvPr id="11" name="Picture 10">
            <a:extLst>
              <a:ext uri="{FF2B5EF4-FFF2-40B4-BE49-F238E27FC236}">
                <a16:creationId xmlns:a16="http://schemas.microsoft.com/office/drawing/2014/main" id="{298E2F65-2475-9744-A0AE-88B1DC85C7E6}"/>
              </a:ext>
            </a:extLst>
          </p:cNvPr>
          <p:cNvPicPr>
            <a:picLocks noChangeAspect="1"/>
          </p:cNvPicPr>
          <p:nvPr/>
        </p:nvPicPr>
        <p:blipFill>
          <a:blip r:embed="rId3"/>
          <a:stretch>
            <a:fillRect/>
          </a:stretch>
        </p:blipFill>
        <p:spPr>
          <a:xfrm>
            <a:off x="7830008" y="1585007"/>
            <a:ext cx="2170207" cy="1058578"/>
          </a:xfrm>
          <a:prstGeom prst="rect">
            <a:avLst/>
          </a:prstGeom>
        </p:spPr>
      </p:pic>
    </p:spTree>
    <p:extLst>
      <p:ext uri="{BB962C8B-B14F-4D97-AF65-F5344CB8AC3E}">
        <p14:creationId xmlns:p14="http://schemas.microsoft.com/office/powerpoint/2010/main" val="145436053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F6C5CA5E-1988-7847-B517-3004121C890D}"/>
              </a:ext>
            </a:extLst>
          </p:cNvPr>
          <p:cNvSpPr>
            <a:spLocks noGrp="1"/>
          </p:cNvSpPr>
          <p:nvPr>
            <p:ph type="ctrTitle"/>
          </p:nvPr>
        </p:nvSpPr>
        <p:spPr>
          <a:xfrm>
            <a:off x="2692398" y="3575776"/>
            <a:ext cx="6815669" cy="1515533"/>
          </a:xfrm>
        </p:spPr>
        <p:txBody>
          <a:bodyPr/>
          <a:lstStyle/>
          <a:p>
            <a:r>
              <a:rPr lang="en-US" dirty="0"/>
              <a:t>DIY Composting Workshop</a:t>
            </a:r>
          </a:p>
        </p:txBody>
      </p:sp>
      <p:sp>
        <p:nvSpPr>
          <p:cNvPr id="7" name="Title 1">
            <a:extLst>
              <a:ext uri="{FF2B5EF4-FFF2-40B4-BE49-F238E27FC236}">
                <a16:creationId xmlns:a16="http://schemas.microsoft.com/office/drawing/2014/main" id="{2697DBBC-0DE7-8A41-835D-796A8B209D6E}"/>
              </a:ext>
            </a:extLst>
          </p:cNvPr>
          <p:cNvSpPr txBox="1">
            <a:spLocks/>
          </p:cNvSpPr>
          <p:nvPr/>
        </p:nvSpPr>
        <p:spPr>
          <a:xfrm>
            <a:off x="2692398" y="2818010"/>
            <a:ext cx="6815669" cy="1515533"/>
          </a:xfrm>
          <a:prstGeom prst="rect">
            <a:avLst/>
          </a:prstGeom>
          <a:effectLst/>
        </p:spPr>
        <p:txBody>
          <a:bodyPr vert="horz" lIns="91440" tIns="45720" rIns="91440" bIns="45720" rtlCol="0" anchor="b">
            <a:noAutofit/>
          </a:bodyPr>
          <a:lstStyle>
            <a:lvl1pPr algn="ctr" defTabSz="457200" rtl="0" eaLnBrk="1" latinLnBrk="0" hangingPunct="1">
              <a:spcBef>
                <a:spcPct val="0"/>
              </a:spcBef>
              <a:buNone/>
              <a:defRPr sz="5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en-US" dirty="0"/>
          </a:p>
        </p:txBody>
      </p:sp>
      <p:sp>
        <p:nvSpPr>
          <p:cNvPr id="8" name="TextBox 7"/>
          <p:cNvSpPr txBox="1"/>
          <p:nvPr/>
        </p:nvSpPr>
        <p:spPr>
          <a:xfrm>
            <a:off x="2692397" y="2576759"/>
            <a:ext cx="6815669" cy="1169551"/>
          </a:xfrm>
          <a:prstGeom prst="rect">
            <a:avLst/>
          </a:prstGeom>
          <a:noFill/>
        </p:spPr>
        <p:txBody>
          <a:bodyPr wrap="square" rtlCol="0">
            <a:spAutoFit/>
          </a:bodyPr>
          <a:lstStyle/>
          <a:p>
            <a:pPr algn="ctr"/>
            <a:r>
              <a:rPr lang="en-US" sz="3500" dirty="0"/>
              <a:t>Thank you for attending our</a:t>
            </a:r>
          </a:p>
          <a:p>
            <a:pPr algn="ctr"/>
            <a:endParaRPr lang="en-US" sz="3500" dirty="0"/>
          </a:p>
        </p:txBody>
      </p:sp>
      <p:pic>
        <p:nvPicPr>
          <p:cNvPr id="11" name="Picture 10">
            <a:extLst>
              <a:ext uri="{FF2B5EF4-FFF2-40B4-BE49-F238E27FC236}">
                <a16:creationId xmlns:a16="http://schemas.microsoft.com/office/drawing/2014/main" id="{33BC5FF2-75AB-EC4F-8234-BE7580866802}"/>
              </a:ext>
            </a:extLst>
          </p:cNvPr>
          <p:cNvPicPr>
            <a:picLocks noChangeAspect="1"/>
          </p:cNvPicPr>
          <p:nvPr/>
        </p:nvPicPr>
        <p:blipFill>
          <a:blip r:embed="rId2"/>
          <a:stretch>
            <a:fillRect/>
          </a:stretch>
        </p:blipFill>
        <p:spPr>
          <a:xfrm>
            <a:off x="2430238" y="1681825"/>
            <a:ext cx="973042" cy="973042"/>
          </a:xfrm>
          <a:prstGeom prst="rect">
            <a:avLst/>
          </a:prstGeom>
        </p:spPr>
      </p:pic>
      <p:pic>
        <p:nvPicPr>
          <p:cNvPr id="12" name="Picture 11">
            <a:extLst>
              <a:ext uri="{FF2B5EF4-FFF2-40B4-BE49-F238E27FC236}">
                <a16:creationId xmlns:a16="http://schemas.microsoft.com/office/drawing/2014/main" id="{298E2F65-2475-9744-A0AE-88B1DC85C7E6}"/>
              </a:ext>
            </a:extLst>
          </p:cNvPr>
          <p:cNvPicPr>
            <a:picLocks noChangeAspect="1"/>
          </p:cNvPicPr>
          <p:nvPr/>
        </p:nvPicPr>
        <p:blipFill>
          <a:blip r:embed="rId3"/>
          <a:stretch>
            <a:fillRect/>
          </a:stretch>
        </p:blipFill>
        <p:spPr>
          <a:xfrm>
            <a:off x="7830008" y="1585007"/>
            <a:ext cx="2170207" cy="1058578"/>
          </a:xfrm>
          <a:prstGeom prst="rect">
            <a:avLst/>
          </a:prstGeom>
        </p:spPr>
      </p:pic>
    </p:spTree>
    <p:extLst>
      <p:ext uri="{BB962C8B-B14F-4D97-AF65-F5344CB8AC3E}">
        <p14:creationId xmlns:p14="http://schemas.microsoft.com/office/powerpoint/2010/main" val="4103323222"/>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Organic</Template>
  <TotalTime>1512</TotalTime>
  <Words>672</Words>
  <Application>Microsoft Macintosh PowerPoint</Application>
  <PresentationFormat>Widescreen</PresentationFormat>
  <Paragraphs>157</Paragraphs>
  <Slides>31</Slides>
  <Notes>7</Notes>
  <HiddenSlides>6</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31</vt:i4>
      </vt:variant>
    </vt:vector>
  </HeadingPairs>
  <TitlesOfParts>
    <vt:vector size="35" baseType="lpstr">
      <vt:lpstr>Arial</vt:lpstr>
      <vt:lpstr>Calibri</vt:lpstr>
      <vt:lpstr>Garamond</vt:lpstr>
      <vt:lpstr>Organic</vt:lpstr>
      <vt:lpstr>DIY Composting Workshop</vt:lpstr>
      <vt:lpstr>Meet Aldea Coffee</vt:lpstr>
      <vt:lpstr>Aldea’s Sustainable Practices</vt:lpstr>
      <vt:lpstr>PowerPoint Presentation</vt:lpstr>
      <vt:lpstr>Hosted by</vt:lpstr>
      <vt:lpstr>PowerPoint Presentation</vt:lpstr>
      <vt:lpstr>PowerPoint Presentation</vt:lpstr>
      <vt:lpstr>PowerPoint Presentation</vt:lpstr>
      <vt:lpstr>PowerPoint Presentation</vt:lpstr>
      <vt:lpstr>25 Things You Should Start Composting</vt:lpstr>
      <vt:lpstr>Do NOT Compost</vt:lpstr>
      <vt:lpstr>Composting Preparation</vt:lpstr>
      <vt:lpstr>Countertop Compost Bins</vt:lpstr>
      <vt:lpstr>Electronic Composters</vt:lpstr>
      <vt:lpstr>Vermicomposting</vt:lpstr>
      <vt:lpstr>PowerPoint Presentation</vt:lpstr>
      <vt:lpstr>PowerPoint Presentation</vt:lpstr>
      <vt:lpstr>Outdoor Composting</vt:lpstr>
      <vt:lpstr>PowerPoint Presentation</vt:lpstr>
      <vt:lpstr>Common Composting Mistakes </vt:lpstr>
      <vt:lpstr>What’s the Right Ratio?</vt:lpstr>
      <vt:lpstr>Moisture Problems</vt:lpstr>
      <vt:lpstr>Moisture</vt:lpstr>
      <vt:lpstr>Turning</vt:lpstr>
      <vt:lpstr>Microbes</vt:lpstr>
      <vt:lpstr>PowerPoint Presentation</vt:lpstr>
      <vt:lpstr>PowerPoint Presentation</vt:lpstr>
      <vt:lpstr>Efficient Composting</vt:lpstr>
      <vt:lpstr>Questions You Asked</vt:lpstr>
      <vt:lpstr>DIY Composting Workshop</vt:lpstr>
      <vt:lpstr>DIY Composting Workshop</vt:lpstr>
    </vt:vector>
  </TitlesOfParts>
  <Company/>
  <LinksUpToDate>false</LinksUpToDate>
  <SharedDoc>false</SharedDoc>
  <HyperlinksChanged>false</HyperlinksChanged>
  <AppVersion>16.0012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Composting 101</dc:title>
  <dc:creator>angela@theimageshoppe.com</dc:creator>
  <cp:lastModifiedBy>Ken Freestone</cp:lastModifiedBy>
  <cp:revision>59</cp:revision>
  <dcterms:created xsi:type="dcterms:W3CDTF">2018-03-13T23:14:16Z</dcterms:created>
  <dcterms:modified xsi:type="dcterms:W3CDTF">2018-05-08T22:36:50Z</dcterms:modified>
</cp:coreProperties>
</file>