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0A110-A410-4E7A-8D80-F3BEEE6ECD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Planting for the Pollinators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595EB3-6446-4409-AAA9-A131BF03C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Feeding the bees</a:t>
            </a:r>
          </a:p>
          <a:p>
            <a:pPr algn="ctr"/>
            <a:r>
              <a:rPr lang="en-US" sz="2400" dirty="0"/>
              <a:t>So that we can continue to feed ourselves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FC1CBF-C16D-4684-A91A-38815DFA3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283" y="120517"/>
            <a:ext cx="4700631" cy="352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64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97F49-1F65-4B05-8BCD-E7BF84065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471" y="386499"/>
            <a:ext cx="6305978" cy="1443086"/>
          </a:xfrm>
        </p:spPr>
        <p:txBody>
          <a:bodyPr/>
          <a:lstStyle/>
          <a:p>
            <a:r>
              <a:rPr lang="en-US" dirty="0"/>
              <a:t>Flowering Fruit Trees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E7175EF-CADE-4B50-85F6-9FA708BA9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1217" y="1108042"/>
            <a:ext cx="6097628" cy="5591339"/>
          </a:xfrm>
        </p:spPr>
      </p:pic>
    </p:spTree>
    <p:extLst>
      <p:ext uri="{BB962C8B-B14F-4D97-AF65-F5344CB8AC3E}">
        <p14:creationId xmlns:p14="http://schemas.microsoft.com/office/powerpoint/2010/main" val="1938647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4A31BE-61EC-469C-AE5B-2E133E0A5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1471" y="1108042"/>
            <a:ext cx="3957126" cy="5276168"/>
          </a:xfr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FD02ED4-03D1-440D-A14D-2B6FD60EF9A7}"/>
              </a:ext>
            </a:extLst>
          </p:cNvPr>
          <p:cNvSpPr txBox="1">
            <a:spLocks/>
          </p:cNvSpPr>
          <p:nvPr/>
        </p:nvSpPr>
        <p:spPr>
          <a:xfrm>
            <a:off x="4261471" y="386499"/>
            <a:ext cx="6305978" cy="14430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Flowering Trees</a:t>
            </a:r>
          </a:p>
        </p:txBody>
      </p:sp>
    </p:spTree>
    <p:extLst>
      <p:ext uri="{BB962C8B-B14F-4D97-AF65-F5344CB8AC3E}">
        <p14:creationId xmlns:p14="http://schemas.microsoft.com/office/powerpoint/2010/main" val="279028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9DB16-01B8-4C50-ACB6-B2D670DC5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248" y="632499"/>
            <a:ext cx="8911687" cy="1280890"/>
          </a:xfrm>
        </p:spPr>
        <p:txBody>
          <a:bodyPr/>
          <a:lstStyle/>
          <a:p>
            <a:r>
              <a:rPr lang="en-US" dirty="0"/>
              <a:t>Shrubs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78EDEF-B387-4E3B-A46D-6E871D203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594" y="1583379"/>
            <a:ext cx="3365896" cy="448786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B57659-40E6-4194-AC34-147DF2BAD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970" y="1020013"/>
            <a:ext cx="3181603" cy="28072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16527A-89F9-4133-A296-E0539C5C1480}"/>
              </a:ext>
            </a:extLst>
          </p:cNvPr>
          <p:cNvSpPr txBox="1"/>
          <p:nvPr/>
        </p:nvSpPr>
        <p:spPr>
          <a:xfrm>
            <a:off x="6610524" y="614764"/>
            <a:ext cx="2768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Buddleia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675BF-9310-4EE7-9F56-811EFC21A3D2}"/>
              </a:ext>
            </a:extLst>
          </p:cNvPr>
          <p:cNvSpPr txBox="1"/>
          <p:nvPr/>
        </p:nvSpPr>
        <p:spPr>
          <a:xfrm>
            <a:off x="1899594" y="6071241"/>
            <a:ext cx="2650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Lilac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6248DB-8980-445D-8719-97209808E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7970" y="4083811"/>
            <a:ext cx="3212535" cy="21416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85F969-20B1-48E0-8739-E298D748A440}"/>
              </a:ext>
            </a:extLst>
          </p:cNvPr>
          <p:cNvSpPr txBox="1"/>
          <p:nvPr/>
        </p:nvSpPr>
        <p:spPr>
          <a:xfrm>
            <a:off x="6727970" y="6297336"/>
            <a:ext cx="2650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Rhododendron</a:t>
            </a:r>
          </a:p>
        </p:txBody>
      </p:sp>
    </p:spTree>
    <p:extLst>
      <p:ext uri="{BB962C8B-B14F-4D97-AF65-F5344CB8AC3E}">
        <p14:creationId xmlns:p14="http://schemas.microsoft.com/office/powerpoint/2010/main" val="390253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AFDE-9109-464F-B811-16ABA8B1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“Most perennials that produce lots of flowers over a long bloom period are very good for pollinators.”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AEEDFB-4D98-453D-8448-00B28EDDC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515" y="2348917"/>
            <a:ext cx="1906263" cy="2518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B04EF5-F95D-4FF4-AE95-F6CCBB880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445" y="2276574"/>
            <a:ext cx="3318061" cy="42801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81211F-F634-4513-87CA-424FADB45C63}"/>
              </a:ext>
            </a:extLst>
          </p:cNvPr>
          <p:cNvSpPr txBox="1"/>
          <p:nvPr/>
        </p:nvSpPr>
        <p:spPr>
          <a:xfrm>
            <a:off x="5124929" y="4936776"/>
            <a:ext cx="134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Phlox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527406A-0FC2-45FD-B75A-68946295E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058" y="2276574"/>
            <a:ext cx="2466975" cy="18478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4956136-D871-4788-B324-716A818D78B0}"/>
              </a:ext>
            </a:extLst>
          </p:cNvPr>
          <p:cNvSpPr txBox="1"/>
          <p:nvPr/>
        </p:nvSpPr>
        <p:spPr>
          <a:xfrm>
            <a:off x="8340000" y="4052291"/>
            <a:ext cx="19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Sweet Alyssum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3A2C54B-8CEA-4F98-83D5-6F317BD6B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1247" y="4423865"/>
            <a:ext cx="2904917" cy="18478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033B4D-2977-40FD-B4DA-095DB7B9949C}"/>
              </a:ext>
            </a:extLst>
          </p:cNvPr>
          <p:cNvSpPr txBox="1"/>
          <p:nvPr/>
        </p:nvSpPr>
        <p:spPr>
          <a:xfrm>
            <a:off x="7534369" y="6273957"/>
            <a:ext cx="175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Corn Flowers</a:t>
            </a:r>
          </a:p>
        </p:txBody>
      </p:sp>
    </p:spTree>
    <p:extLst>
      <p:ext uri="{BB962C8B-B14F-4D97-AF65-F5344CB8AC3E}">
        <p14:creationId xmlns:p14="http://schemas.microsoft.com/office/powerpoint/2010/main" val="2733907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FE1E-3478-40AA-9930-36D45A463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following plants were found to be “extremely attractive” to pollinators in study published by the University of Sussex, UK, in 2014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CBE73-882D-40DE-931A-3367D07ED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2013921"/>
            <a:ext cx="3992732" cy="576262"/>
          </a:xfrm>
        </p:spPr>
        <p:txBody>
          <a:bodyPr/>
          <a:lstStyle/>
          <a:p>
            <a:r>
              <a:rPr lang="en-US" b="1" dirty="0"/>
              <a:t>Genus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470339-08EC-4C4F-A8F5-0377738BF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9731" y="2013921"/>
            <a:ext cx="3999001" cy="576262"/>
          </a:xfrm>
        </p:spPr>
        <p:txBody>
          <a:bodyPr/>
          <a:lstStyle/>
          <a:p>
            <a:r>
              <a:rPr lang="en-US" b="1" dirty="0"/>
              <a:t>Common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A96F4F-7ACF-4858-8B49-615EF0F65202}"/>
              </a:ext>
            </a:extLst>
          </p:cNvPr>
          <p:cNvSpPr txBox="1"/>
          <p:nvPr/>
        </p:nvSpPr>
        <p:spPr>
          <a:xfrm>
            <a:off x="3005361" y="2596180"/>
            <a:ext cx="4168437" cy="2337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i="1" dirty="0"/>
              <a:t>Organum</a:t>
            </a:r>
            <a:endParaRPr lang="en-US" dirty="0"/>
          </a:p>
          <a:p>
            <a:pPr fontAlgn="ctr"/>
            <a:r>
              <a:rPr lang="en-US" i="1" dirty="0"/>
              <a:t>Agastache</a:t>
            </a:r>
            <a:endParaRPr lang="en-US" dirty="0"/>
          </a:p>
          <a:p>
            <a:pPr fontAlgn="ctr"/>
            <a:r>
              <a:rPr lang="en-US" i="1" dirty="0"/>
              <a:t>Lavandula</a:t>
            </a:r>
            <a:r>
              <a:rPr lang="en-US" dirty="0"/>
              <a:t> × </a:t>
            </a:r>
            <a:r>
              <a:rPr lang="en-US" i="1" dirty="0"/>
              <a:t>intermedia</a:t>
            </a:r>
            <a:endParaRPr lang="en-US" dirty="0"/>
          </a:p>
          <a:p>
            <a:pPr fontAlgn="ctr"/>
            <a:r>
              <a:rPr lang="en-US" i="1" dirty="0"/>
              <a:t>Nepeta</a:t>
            </a:r>
            <a:endParaRPr lang="en-US" dirty="0"/>
          </a:p>
          <a:p>
            <a:pPr fontAlgn="ctr"/>
            <a:r>
              <a:rPr lang="en-US" i="1" dirty="0"/>
              <a:t>Echium</a:t>
            </a:r>
            <a:endParaRPr lang="en-US" dirty="0"/>
          </a:p>
          <a:p>
            <a:pPr fontAlgn="ctr"/>
            <a:r>
              <a:rPr lang="en-US" i="1" dirty="0"/>
              <a:t>Salvia</a:t>
            </a:r>
            <a:endParaRPr lang="en-US" dirty="0"/>
          </a:p>
          <a:p>
            <a:pPr fontAlgn="ctr"/>
            <a:r>
              <a:rPr lang="en-US" i="1" dirty="0" err="1"/>
              <a:t>Borago</a:t>
            </a:r>
            <a:endParaRPr lang="en-US" dirty="0"/>
          </a:p>
          <a:p>
            <a:pPr fontAlgn="ctr"/>
            <a:r>
              <a:rPr lang="en-US" i="1" dirty="0"/>
              <a:t>Dahlia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C790CA-EBFD-47C1-9E3C-BA56D6C4A055}"/>
              </a:ext>
            </a:extLst>
          </p:cNvPr>
          <p:cNvSpPr txBox="1"/>
          <p:nvPr/>
        </p:nvSpPr>
        <p:spPr>
          <a:xfrm>
            <a:off x="6096000" y="2590183"/>
            <a:ext cx="41684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dirty="0"/>
              <a:t>Oregano</a:t>
            </a:r>
          </a:p>
          <a:p>
            <a:pPr fontAlgn="ctr"/>
            <a:r>
              <a:rPr lang="en-US" dirty="0"/>
              <a:t>Anise hyssop</a:t>
            </a:r>
          </a:p>
          <a:p>
            <a:pPr fontAlgn="ctr"/>
            <a:r>
              <a:rPr lang="en-US" dirty="0"/>
              <a:t>Lavender</a:t>
            </a:r>
          </a:p>
          <a:p>
            <a:pPr fontAlgn="ctr"/>
            <a:r>
              <a:rPr lang="en-US" dirty="0"/>
              <a:t>Catmint</a:t>
            </a:r>
          </a:p>
          <a:p>
            <a:pPr fontAlgn="ctr"/>
            <a:r>
              <a:rPr lang="en-US" dirty="0"/>
              <a:t>Viper’s bugloss</a:t>
            </a:r>
          </a:p>
          <a:p>
            <a:pPr fontAlgn="ctr"/>
            <a:r>
              <a:rPr lang="en-US" dirty="0"/>
              <a:t>Salvia</a:t>
            </a:r>
          </a:p>
          <a:p>
            <a:pPr fontAlgn="ctr"/>
            <a:r>
              <a:rPr lang="en-US" dirty="0"/>
              <a:t>Borage</a:t>
            </a:r>
          </a:p>
          <a:p>
            <a:pPr fontAlgn="ctr"/>
            <a:r>
              <a:rPr lang="en-US" dirty="0"/>
              <a:t>‘Bishop of Oxford’ Dahlia</a:t>
            </a:r>
          </a:p>
        </p:txBody>
      </p:sp>
    </p:spTree>
    <p:extLst>
      <p:ext uri="{BB962C8B-B14F-4D97-AF65-F5344CB8AC3E}">
        <p14:creationId xmlns:p14="http://schemas.microsoft.com/office/powerpoint/2010/main" val="253972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7247D-3BDE-4FBA-9E16-4D5142696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25" y="624110"/>
            <a:ext cx="10231993" cy="1280890"/>
          </a:xfrm>
        </p:spPr>
        <p:txBody>
          <a:bodyPr/>
          <a:lstStyle/>
          <a:p>
            <a:r>
              <a:rPr lang="en-US" dirty="0"/>
              <a:t>Pollinator Health Meetings – MSU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35B16-B7AF-42E1-A360-44CCFC6FC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Pollinator Health Meetings</a:t>
            </a:r>
          </a:p>
          <a:p>
            <a:r>
              <a:rPr lang="en-US" b="1" dirty="0"/>
              <a:t>Date: May 9, 2018</a:t>
            </a:r>
            <a:br>
              <a:rPr lang="en-US" dirty="0"/>
            </a:br>
            <a:r>
              <a:rPr lang="en-US" b="1" dirty="0"/>
              <a:t>Time: 6 - 8 p.m.</a:t>
            </a:r>
            <a:br>
              <a:rPr lang="en-US" dirty="0"/>
            </a:br>
            <a:r>
              <a:rPr lang="en-US" b="1" dirty="0"/>
              <a:t>Location: Board Room at the Ottawa County Fillmore Complex, 12220 Fillmore Street, West Olive, MI 49460</a:t>
            </a:r>
            <a:br>
              <a:rPr lang="en-US" dirty="0"/>
            </a:br>
            <a:r>
              <a:rPr lang="en-US" b="1" dirty="0"/>
              <a:t>Contact: Duke Elsner, 231-922-4822, elsner@msu.edu; Carlos Garcia-Salazar, (616)-994-4580, garcias4@msu.edu</a:t>
            </a: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2018 Bee Palooza</a:t>
            </a:r>
          </a:p>
          <a:p>
            <a:r>
              <a:rPr lang="en-US" b="1" dirty="0"/>
              <a:t>Date: June 24, 2018</a:t>
            </a:r>
            <a:br>
              <a:rPr lang="en-US" b="1" dirty="0"/>
            </a:br>
            <a:r>
              <a:rPr lang="en-US" b="1" dirty="0"/>
              <a:t>Time: 1-4 p.m.</a:t>
            </a:r>
            <a:br>
              <a:rPr lang="en-US" b="1" dirty="0"/>
            </a:br>
            <a:r>
              <a:rPr lang="en-US" b="1" dirty="0"/>
              <a:t>Location: Michigan State University Horticulture Gardens, 1066 Bogue St, East Lansing, MI 48824</a:t>
            </a:r>
            <a:br>
              <a:rPr lang="en-US" b="1" dirty="0"/>
            </a:br>
            <a:r>
              <a:rPr lang="en-US" b="1" dirty="0"/>
              <a:t>Contact: bpalooza@msu.edu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64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7763A-D277-43B8-A3C4-42085E87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E1D995-F284-4114-960B-85FAB14E15BB}"/>
              </a:ext>
            </a:extLst>
          </p:cNvPr>
          <p:cNvSpPr txBox="1"/>
          <p:nvPr/>
        </p:nvSpPr>
        <p:spPr>
          <a:xfrm>
            <a:off x="2592924" y="1670477"/>
            <a:ext cx="5092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Allegan County Conservation District</a:t>
            </a:r>
          </a:p>
          <a:p>
            <a:r>
              <a:rPr lang="en-US" dirty="0">
                <a:solidFill>
                  <a:srgbClr val="0070C0"/>
                </a:solidFill>
              </a:rPr>
              <a:t>https://allegancd.org/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776B5C-6F86-4109-A1D2-7227AA4C5153}"/>
              </a:ext>
            </a:extLst>
          </p:cNvPr>
          <p:cNvSpPr txBox="1"/>
          <p:nvPr/>
        </p:nvSpPr>
        <p:spPr>
          <a:xfrm>
            <a:off x="2592924" y="2386580"/>
            <a:ext cx="470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MSU Extension:  Pollinators and Pollution</a:t>
            </a:r>
          </a:p>
          <a:p>
            <a:r>
              <a:rPr lang="en-US" dirty="0">
                <a:solidFill>
                  <a:srgbClr val="0070C0"/>
                </a:solidFill>
              </a:rPr>
              <a:t>https://www.canr.msu.edu/pollinators_and_pollination/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23C450-B8B7-4233-B05B-E27D7392113E}"/>
              </a:ext>
            </a:extLst>
          </p:cNvPr>
          <p:cNvSpPr txBox="1"/>
          <p:nvPr/>
        </p:nvSpPr>
        <p:spPr>
          <a:xfrm>
            <a:off x="2592924" y="3429000"/>
            <a:ext cx="429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Crown Bees – The Native Bee Experts</a:t>
            </a:r>
          </a:p>
          <a:p>
            <a:r>
              <a:rPr lang="en-US" dirty="0">
                <a:solidFill>
                  <a:srgbClr val="0070C0"/>
                </a:solidFill>
              </a:rPr>
              <a:t>https://crownbees.com/</a:t>
            </a: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531E5DFE-EC2D-46A3-A677-138B3BC90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787" y="7651922"/>
            <a:ext cx="65" cy="276999"/>
          </a:xfrm>
          <a:prstGeom prst="rect">
            <a:avLst/>
          </a:prstGeom>
          <a:solidFill>
            <a:srgbClr val="E7E9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4B9D94-3BE9-46B5-B334-D43326FE63E5}"/>
              </a:ext>
            </a:extLst>
          </p:cNvPr>
          <p:cNvSpPr txBox="1"/>
          <p:nvPr/>
        </p:nvSpPr>
        <p:spPr>
          <a:xfrm>
            <a:off x="2592924" y="4264194"/>
            <a:ext cx="470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University of Minnesota: Bee Lab  Directed by Marla </a:t>
            </a:r>
            <a:r>
              <a:rPr lang="en-US" dirty="0">
                <a:solidFill>
                  <a:srgbClr val="0070C0"/>
                </a:solidFill>
              </a:rPr>
              <a:t>https://www.beelab.umn.edu/meet-us/dr-marla-spivak</a:t>
            </a:r>
            <a:endParaRPr 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798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B6C68-DFED-4FA2-B653-72FA8B4B2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Reading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342CE6-353C-4A67-AB8B-E3CFC69788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Attracting Beneficial Insects with Native Flowering Plants</a:t>
            </a:r>
          </a:p>
          <a:p>
            <a:pPr marL="0" indent="0">
              <a:buNone/>
            </a:pPr>
            <a:r>
              <a:rPr lang="en-US" dirty="0"/>
              <a:t>Published by the Michigan State University Extension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0ED82B-E0C9-4514-B62F-BFF264AE9D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MASON BEE REVOLUTION:  How The Hardest Working Bee Can Save The World, One Backyard at a Time</a:t>
            </a:r>
          </a:p>
          <a:p>
            <a:pPr marL="0" indent="0">
              <a:buNone/>
            </a:pPr>
            <a:r>
              <a:rPr lang="en-US" dirty="0"/>
              <a:t>By Dave Hunter and Jill Lightner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06398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219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Wisp</vt:lpstr>
      <vt:lpstr>Planting for the Pollinators</vt:lpstr>
      <vt:lpstr>Flowering Fruit Trees</vt:lpstr>
      <vt:lpstr>PowerPoint Presentation</vt:lpstr>
      <vt:lpstr>Shrubs</vt:lpstr>
      <vt:lpstr>“Most perennials that produce lots of flowers over a long bloom period are very good for pollinators.”</vt:lpstr>
      <vt:lpstr>The following plants were found to be “extremely attractive” to pollinators in study published by the University of Sussex, UK, in 2014</vt:lpstr>
      <vt:lpstr>Pollinator Health Meetings – MSU Extension</vt:lpstr>
      <vt:lpstr>Resources</vt:lpstr>
      <vt:lpstr>Suggested 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2018-05-08T21:02:07Z</dcterms:created>
  <dcterms:modified xsi:type="dcterms:W3CDTF">2018-05-08T21:58:23Z</dcterms:modified>
</cp:coreProperties>
</file>