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  <p:sldMasterId id="2147483682" r:id="rId2"/>
    <p:sldMasterId id="2147483692" r:id="rId3"/>
  </p:sldMasterIdLst>
  <p:notesMasterIdLst>
    <p:notesMasterId r:id="rId24"/>
  </p:notesMasterIdLst>
  <p:sldIdLst>
    <p:sldId id="256" r:id="rId4"/>
    <p:sldId id="263" r:id="rId5"/>
    <p:sldId id="264" r:id="rId6"/>
    <p:sldId id="274" r:id="rId7"/>
    <p:sldId id="275" r:id="rId8"/>
    <p:sldId id="257" r:id="rId9"/>
    <p:sldId id="273" r:id="rId10"/>
    <p:sldId id="265" r:id="rId11"/>
    <p:sldId id="269" r:id="rId12"/>
    <p:sldId id="272" r:id="rId13"/>
    <p:sldId id="268" r:id="rId14"/>
    <p:sldId id="261" r:id="rId15"/>
    <p:sldId id="276" r:id="rId16"/>
    <p:sldId id="279" r:id="rId17"/>
    <p:sldId id="284" r:id="rId18"/>
    <p:sldId id="266" r:id="rId19"/>
    <p:sldId id="280" r:id="rId20"/>
    <p:sldId id="267" r:id="rId21"/>
    <p:sldId id="286" r:id="rId22"/>
    <p:sldId id="281" r:id="rId2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47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8787"/>
    <a:srgbClr val="021F40"/>
    <a:srgbClr val="F6E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E8021B-56F7-478D-922A-B461A32FD48A}">
  <a:tblStyle styleId="{E8E8021B-56F7-478D-922A-B461A32FD48A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7F0F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7F0FE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9"/>
    <p:restoredTop sz="95051" autoAdjust="0"/>
  </p:normalViewPr>
  <p:slideViewPr>
    <p:cSldViewPr snapToGrid="0" snapToObjects="1" showGuides="1">
      <p:cViewPr varScale="1">
        <p:scale>
          <a:sx n="113" d="100"/>
          <a:sy n="113" d="100"/>
        </p:scale>
        <p:origin x="2008" y="176"/>
      </p:cViewPr>
      <p:guideLst>
        <p:guide orient="horz" pos="2400"/>
        <p:guide pos="47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Documents%20and%20Settings\pothoven\Desktop\Nalepa%20book\secch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5074365704292"/>
          <c:y val="5.3448891805191814E-2"/>
          <c:w val="0.81672703412074277"/>
          <c:h val="0.7471146835812190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solidFill>
                <a:prstClr val="black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plot!$C$2:$C$4</c:f>
                <c:numCache>
                  <c:formatCode>General</c:formatCode>
                  <c:ptCount val="3"/>
                  <c:pt idx="0">
                    <c:v>0.79</c:v>
                  </c:pt>
                  <c:pt idx="1">
                    <c:v>0.31000000000000238</c:v>
                  </c:pt>
                  <c:pt idx="2">
                    <c:v>1.61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9050"/>
            </c:spPr>
          </c:errBars>
          <c:cat>
            <c:strRef>
              <c:f>plot!$A$2:$A$4</c:f>
              <c:strCache>
                <c:ptCount val="3"/>
                <c:pt idx="0">
                  <c:v>1985-89</c:v>
                </c:pt>
                <c:pt idx="1">
                  <c:v>1995-98</c:v>
                </c:pt>
                <c:pt idx="2">
                  <c:v>2007-10</c:v>
                </c:pt>
              </c:strCache>
            </c:strRef>
          </c:cat>
          <c:val>
            <c:numRef>
              <c:f>plot!$B$2:$B$4</c:f>
              <c:numCache>
                <c:formatCode>General</c:formatCode>
                <c:ptCount val="3"/>
                <c:pt idx="0">
                  <c:v>6.4370000000000003</c:v>
                </c:pt>
                <c:pt idx="1">
                  <c:v>7.2149999999999945</c:v>
                </c:pt>
                <c:pt idx="2">
                  <c:v>18.135999999999999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8D-4A10-8662-794D6C1B07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151104"/>
        <c:axId val="85156992"/>
      </c:barChart>
      <c:catAx>
        <c:axId val="85151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85156992"/>
        <c:crosses val="autoZero"/>
        <c:auto val="1"/>
        <c:lblAlgn val="ctr"/>
        <c:lblOffset val="100"/>
        <c:noMultiLvlLbl val="0"/>
      </c:catAx>
      <c:valAx>
        <c:axId val="85156992"/>
        <c:scaling>
          <c:orientation val="minMax"/>
          <c:max val="2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58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85151104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prstClr val="white"/>
    </a:solidFill>
    <a:ln>
      <a:solidFill>
        <a:prstClr val="black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90919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One_NOAA_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85800" y="2130535"/>
            <a:ext cx="7772400" cy="147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371639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457200" y="635646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33">
            <a:extLst>
              <a:ext uri="{FF2B5EF4-FFF2-40B4-BE49-F238E27FC236}">
                <a16:creationId xmlns:a16="http://schemas.microsoft.com/office/drawing/2014/main" id="{5CC7978B-FC76-A94B-94E4-692FAB5D599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userDrawn="1">
  <p:cSld name="One_NOAA_Freeform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" name="Shape 32">
            <a:extLst>
              <a:ext uri="{FF2B5EF4-FFF2-40B4-BE49-F238E27FC236}">
                <a16:creationId xmlns:a16="http://schemas.microsoft.com/office/drawing/2014/main" id="{EA7F5107-2AA6-AB4E-987C-E9F0A6E40758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userDrawn="1">
  <p:cSld name="One_NOAA_Comparis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2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57202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5"/>
          </p:nvPr>
        </p:nvSpPr>
        <p:spPr>
          <a:xfrm>
            <a:off x="129351" y="532854"/>
            <a:ext cx="8557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18288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Shape 32">
            <a:extLst>
              <a:ext uri="{FF2B5EF4-FFF2-40B4-BE49-F238E27FC236}">
                <a16:creationId xmlns:a16="http://schemas.microsoft.com/office/drawing/2014/main" id="{EEE9B6E5-63A4-9542-A794-9C237C55A0B1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userDrawn="1">
  <p:cSld name="One_NOAA_Two_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57255" y="1600206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4648255" y="1600206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3"/>
          </p:nvPr>
        </p:nvSpPr>
        <p:spPr>
          <a:xfrm>
            <a:off x="129351" y="532854"/>
            <a:ext cx="8557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18288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" name="Shape 32">
            <a:extLst>
              <a:ext uri="{FF2B5EF4-FFF2-40B4-BE49-F238E27FC236}">
                <a16:creationId xmlns:a16="http://schemas.microsoft.com/office/drawing/2014/main" id="{E8888C24-5FC3-9C49-8035-E60170688C7A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userDrawn="1">
  <p:cSld name="One_NOAA_Picture_with_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792343" y="480071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pic" idx="2"/>
          </p:nvPr>
        </p:nvSpPr>
        <p:spPr>
          <a:xfrm>
            <a:off x="1792343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1792343" y="536744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59AF6393-7157-D44A-AFA7-9252206A29BE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 preserve="1">
  <p:cSld name="No_Logo_Title_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85800" y="2130535"/>
            <a:ext cx="7772400" cy="147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371639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3124200" y="635646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6553200" y="635646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5693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Content" preserve="1" userDrawn="1">
  <p:cSld name="No_Logo_Basic_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129351" y="532854"/>
            <a:ext cx="8557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18288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129351" y="1206918"/>
            <a:ext cx="8557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" name="Shape 32">
            <a:extLst>
              <a:ext uri="{FF2B5EF4-FFF2-40B4-BE49-F238E27FC236}">
                <a16:creationId xmlns:a16="http://schemas.microsoft.com/office/drawing/2014/main" id="{74D2CEAD-DC47-E249-9A3C-C6938DD2CEC2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486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No_Logo_freeform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" name="Shape 32">
            <a:extLst>
              <a:ext uri="{FF2B5EF4-FFF2-40B4-BE49-F238E27FC236}">
                <a16:creationId xmlns:a16="http://schemas.microsoft.com/office/drawing/2014/main" id="{B2090A71-E929-A048-B572-274FDD23BFA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0557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No_Logo_Comparis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2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57202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5"/>
          </p:nvPr>
        </p:nvSpPr>
        <p:spPr>
          <a:xfrm>
            <a:off x="129351" y="532854"/>
            <a:ext cx="8557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18288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Shape 32">
            <a:extLst>
              <a:ext uri="{FF2B5EF4-FFF2-40B4-BE49-F238E27FC236}">
                <a16:creationId xmlns:a16="http://schemas.microsoft.com/office/drawing/2014/main" id="{7D322FBA-56ED-944D-BF48-25B62D860E5B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9496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 userDrawn="1">
  <p:cSld name="No_Logo_Two_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57255" y="1600206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4648255" y="1600206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3"/>
          </p:nvPr>
        </p:nvSpPr>
        <p:spPr>
          <a:xfrm>
            <a:off x="129351" y="532854"/>
            <a:ext cx="8557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18288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" name="Shape 32">
            <a:extLst>
              <a:ext uri="{FF2B5EF4-FFF2-40B4-BE49-F238E27FC236}">
                <a16:creationId xmlns:a16="http://schemas.microsoft.com/office/drawing/2014/main" id="{6CC76DE7-2491-CD49-BC98-7DF59C540F7F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857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preserve="1" userDrawn="1">
  <p:cSld name="No_Logo_Picture_with_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792343" y="480071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pic" idx="2"/>
          </p:nvPr>
        </p:nvSpPr>
        <p:spPr>
          <a:xfrm>
            <a:off x="1792343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1792343" y="536744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" name="Shape 32">
            <a:extLst>
              <a:ext uri="{FF2B5EF4-FFF2-40B4-BE49-F238E27FC236}">
                <a16:creationId xmlns:a16="http://schemas.microsoft.com/office/drawing/2014/main" id="{0C19F914-A93E-4646-906A-DFD3E2C5239C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4792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 preserve="1">
  <p:cSld name="No_Bottom_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85800" y="2130535"/>
            <a:ext cx="7772400" cy="147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371639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3124200" y="635646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6553200" y="635646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7841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Content" preserve="1" userDrawn="1">
  <p:cSld name="No Bottom Basic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129351" y="532854"/>
            <a:ext cx="8557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18288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129351" y="1206918"/>
            <a:ext cx="8557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" name="Shape 32">
            <a:extLst>
              <a:ext uri="{FF2B5EF4-FFF2-40B4-BE49-F238E27FC236}">
                <a16:creationId xmlns:a16="http://schemas.microsoft.com/office/drawing/2014/main" id="{74D2CEAD-DC47-E249-9A3C-C6938DD2CEC2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2526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No Bottom Freeform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" name="Shape 32">
            <a:extLst>
              <a:ext uri="{FF2B5EF4-FFF2-40B4-BE49-F238E27FC236}">
                <a16:creationId xmlns:a16="http://schemas.microsoft.com/office/drawing/2014/main" id="{B2090A71-E929-A048-B572-274FDD23BFA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0462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No Bottom Comparis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2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57202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5"/>
          </p:nvPr>
        </p:nvSpPr>
        <p:spPr>
          <a:xfrm>
            <a:off x="129351" y="532854"/>
            <a:ext cx="8557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18288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Shape 32">
            <a:extLst>
              <a:ext uri="{FF2B5EF4-FFF2-40B4-BE49-F238E27FC236}">
                <a16:creationId xmlns:a16="http://schemas.microsoft.com/office/drawing/2014/main" id="{7D322FBA-56ED-944D-BF48-25B62D860E5B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107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 userDrawn="1">
  <p:cSld name="No Bottom Two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57255" y="1600206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4648255" y="1600206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3"/>
          </p:nvPr>
        </p:nvSpPr>
        <p:spPr>
          <a:xfrm>
            <a:off x="129351" y="532854"/>
            <a:ext cx="8557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18288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" name="Shape 32">
            <a:extLst>
              <a:ext uri="{FF2B5EF4-FFF2-40B4-BE49-F238E27FC236}">
                <a16:creationId xmlns:a16="http://schemas.microsoft.com/office/drawing/2014/main" id="{6CC76DE7-2491-CD49-BC98-7DF59C540F7F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3088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preserve="1" userDrawn="1">
  <p:cSld name="No Bottom Picture with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792343" y="480071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pic" idx="2"/>
          </p:nvPr>
        </p:nvSpPr>
        <p:spPr>
          <a:xfrm>
            <a:off x="1792343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1792343" y="536744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" name="Shape 32">
            <a:extLst>
              <a:ext uri="{FF2B5EF4-FFF2-40B4-BE49-F238E27FC236}">
                <a16:creationId xmlns:a16="http://schemas.microsoft.com/office/drawing/2014/main" id="{0C19F914-A93E-4646-906A-DFD3E2C5239C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0" y="18671"/>
            <a:ext cx="7239000" cy="308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914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7560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10800000" flipH="1">
            <a:off x="0" y="-3"/>
            <a:ext cx="9144000" cy="365759"/>
          </a:xfrm>
          <a:prstGeom prst="rect">
            <a:avLst/>
          </a:prstGeom>
          <a:solidFill>
            <a:srgbClr val="0A39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Shape 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94" y="6212690"/>
            <a:ext cx="9143986" cy="66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12"/>
          <p:cNvSpPr/>
          <p:nvPr/>
        </p:nvSpPr>
        <p:spPr>
          <a:xfrm rot="10800000" flipH="1">
            <a:off x="0" y="365757"/>
            <a:ext cx="9144000" cy="99512"/>
          </a:xfrm>
          <a:prstGeom prst="rect">
            <a:avLst/>
          </a:prstGeom>
          <a:solidFill>
            <a:srgbClr val="0075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4" r:id="rId4"/>
    <p:sldLayoutId id="2147483655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10800000" flipH="1">
            <a:off x="0" y="-3"/>
            <a:ext cx="9144000" cy="365759"/>
          </a:xfrm>
          <a:prstGeom prst="rect">
            <a:avLst/>
          </a:prstGeom>
          <a:solidFill>
            <a:srgbClr val="0A39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Shape 11"/>
          <p:cNvPicPr preferRelativeResize="0"/>
          <p:nvPr userDrawn="1"/>
        </p:nvPicPr>
        <p:blipFill rotWithShape="1">
          <a:blip r:embed="rId8">
            <a:alphaModFix/>
          </a:blip>
          <a:srcRect l="47223"/>
          <a:stretch/>
        </p:blipFill>
        <p:spPr>
          <a:xfrm>
            <a:off x="4324350" y="6212690"/>
            <a:ext cx="4825930" cy="66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12"/>
          <p:cNvSpPr/>
          <p:nvPr/>
        </p:nvSpPr>
        <p:spPr>
          <a:xfrm rot="10800000" flipH="1">
            <a:off x="0" y="365757"/>
            <a:ext cx="9144000" cy="99512"/>
          </a:xfrm>
          <a:prstGeom prst="rect">
            <a:avLst/>
          </a:prstGeom>
          <a:solidFill>
            <a:srgbClr val="0075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735046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10800000" flipH="1">
            <a:off x="0" y="-3"/>
            <a:ext cx="9144000" cy="365759"/>
          </a:xfrm>
          <a:prstGeom prst="rect">
            <a:avLst/>
          </a:prstGeom>
          <a:solidFill>
            <a:srgbClr val="0A39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Shape 12"/>
          <p:cNvSpPr/>
          <p:nvPr/>
        </p:nvSpPr>
        <p:spPr>
          <a:xfrm rot="10800000" flipH="1">
            <a:off x="0" y="365757"/>
            <a:ext cx="9144000" cy="99512"/>
          </a:xfrm>
          <a:prstGeom prst="rect">
            <a:avLst/>
          </a:prstGeom>
          <a:solidFill>
            <a:srgbClr val="0075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30737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NULL"/><Relationship Id="rId5" Type="http://schemas.openxmlformats.org/officeDocument/2006/relationships/image" Target="../media/image17.png"/><Relationship Id="rId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jpe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.pn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053" y="629396"/>
            <a:ext cx="8204662" cy="54924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6" name="Picture 2" descr="C:\Users\pothoven\Downloads\8740580285_001ac12198_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9629"/>
            <a:ext cx="9144000" cy="555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428656" y="607643"/>
            <a:ext cx="65818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NOAA's Mission: </a:t>
            </a:r>
            <a:r>
              <a:rPr lang="en-US" sz="2000" dirty="0"/>
              <a:t>Science, Service, and Stewardship 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325781"/>
            <a:ext cx="914400" cy="894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Office of Oceanic and Atmospheric Research (OAR) logo, click to go to its web p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335613"/>
            <a:ext cx="1238250" cy="50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136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4" name="Picture 2" descr="http://www.glerl.noaa.gov/pubs/brochures/gl_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7924799" cy="625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636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53" y="585609"/>
            <a:ext cx="8237913" cy="6069689"/>
          </a:xfrm>
          <a:prstGeom prst="rect">
            <a:avLst/>
          </a:prstGeom>
        </p:spPr>
      </p:pic>
      <p:pic>
        <p:nvPicPr>
          <p:cNvPr id="4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83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 descr="I:\orange hat\8740859295_7385af5636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609600"/>
            <a:ext cx="5257800" cy="2988320"/>
          </a:xfrm>
          <a:prstGeom prst="rect">
            <a:avLst/>
          </a:prstGeom>
          <a:noFill/>
        </p:spPr>
      </p:pic>
      <p:pic>
        <p:nvPicPr>
          <p:cNvPr id="5" name="Picture 2" descr="Lake Michigan bottom 30m contour offshore of Muskegon, Michig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087" y="3810000"/>
            <a:ext cx="4336026" cy="289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751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8000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603"/>
            <a:ext cx="327286" cy="327286"/>
          </a:xfrm>
          <a:prstGeom prst="rect">
            <a:avLst/>
          </a:prstGeom>
        </p:spPr>
      </p:pic>
      <p:pic>
        <p:nvPicPr>
          <p:cNvPr id="6" name="Content Placeholder 3" descr="Quagga through 2015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2" b="27523"/>
          <a:stretch/>
        </p:blipFill>
        <p:spPr>
          <a:xfrm>
            <a:off x="607581" y="3884868"/>
            <a:ext cx="8229600" cy="2927526"/>
          </a:xfrm>
          <a:prstGeom prst="rect">
            <a:avLst/>
          </a:prstGeom>
        </p:spPr>
      </p:pic>
      <p:pic>
        <p:nvPicPr>
          <p:cNvPr id="7" name="Content Placeholder 7" descr="Zebra through 2015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5" b="37800"/>
          <a:stretch/>
        </p:blipFill>
        <p:spPr>
          <a:xfrm>
            <a:off x="607581" y="946312"/>
            <a:ext cx="8229600" cy="2617735"/>
          </a:xfrm>
          <a:prstGeom prst="rect">
            <a:avLst/>
          </a:prstGeom>
        </p:spPr>
      </p:pic>
      <p:sp>
        <p:nvSpPr>
          <p:cNvPr id="8" name="Title 3"/>
          <p:cNvSpPr txBox="1">
            <a:spLocks/>
          </p:cNvSpPr>
          <p:nvPr/>
        </p:nvSpPr>
        <p:spPr>
          <a:xfrm>
            <a:off x="421947" y="464271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Dreissenid Mussels in Lake Michigan- Density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 rot="16200000">
            <a:off x="-2554343" y="3313368"/>
            <a:ext cx="6257018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    Quagga Mussels    </a:t>
            </a:r>
            <a:r>
              <a:rPr lang="en-US" sz="2400" dirty="0"/>
              <a:t>Zebra</a:t>
            </a:r>
            <a:r>
              <a:rPr lang="en-US" sz="2800" dirty="0"/>
              <a:t> Mussels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5" y="6635584"/>
            <a:ext cx="29065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Provided by Ashley Elgin NOAA GLERL</a:t>
            </a:r>
          </a:p>
        </p:txBody>
      </p:sp>
    </p:spTree>
    <p:extLst>
      <p:ext uri="{BB962C8B-B14F-4D97-AF65-F5344CB8AC3E}">
        <p14:creationId xmlns:p14="http://schemas.microsoft.com/office/powerpoint/2010/main" val="1373376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12" y="946952"/>
            <a:ext cx="8971984" cy="6726829"/>
          </a:xfrm>
          <a:prstGeom prst="rect">
            <a:avLst/>
          </a:prstGeom>
        </p:spPr>
      </p:pic>
      <p:pic>
        <p:nvPicPr>
          <p:cNvPr id="5" name="Picture 11" descr="C:\My Documents\dipore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944" y="1562371"/>
            <a:ext cx="1124107" cy="80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5746" y="578247"/>
            <a:ext cx="8212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Rapid declines in abundance of the amphipod </a:t>
            </a:r>
            <a:r>
              <a:rPr lang="en-US" sz="2400" b="1" i="1" dirty="0" err="1"/>
              <a:t>Diporeia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28142" y="946952"/>
            <a:ext cx="6207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Historically, a high energy food source for many fish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65" y="6472736"/>
            <a:ext cx="29065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Provided by Ashley Elgin NOAA GLERL</a:t>
            </a:r>
          </a:p>
        </p:txBody>
      </p:sp>
      <p:pic>
        <p:nvPicPr>
          <p:cNvPr id="9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5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661" y="1109273"/>
            <a:ext cx="8837953" cy="5467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701437" y="557144"/>
            <a:ext cx="3677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Lake Michigan Food Web</a:t>
            </a:r>
          </a:p>
        </p:txBody>
      </p:sp>
    </p:spTree>
    <p:extLst>
      <p:ext uri="{BB962C8B-B14F-4D97-AF65-F5344CB8AC3E}">
        <p14:creationId xmlns:p14="http://schemas.microsoft.com/office/powerpoint/2010/main" val="3071081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298340"/>
            <a:ext cx="8466667" cy="120100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rial Bold"/>
                <a:cs typeface="Arial Bold"/>
              </a:rPr>
              <a:t>Impact of </a:t>
            </a:r>
            <a:r>
              <a:rPr lang="en-US" dirty="0" err="1">
                <a:latin typeface="Arial Bold"/>
                <a:cs typeface="Arial Bold"/>
              </a:rPr>
              <a:t>dreissenid</a:t>
            </a:r>
            <a:r>
              <a:rPr lang="en-US" dirty="0">
                <a:latin typeface="Arial Bold"/>
                <a:cs typeface="Arial Bold"/>
              </a:rPr>
              <a:t> mussels</a:t>
            </a:r>
            <a:endParaRPr lang="en-US" b="1" dirty="0">
              <a:latin typeface="Arial Bold"/>
              <a:cs typeface="Arial Bold"/>
            </a:endParaRPr>
          </a:p>
          <a:p>
            <a:r>
              <a:rPr lang="en-US" sz="2800" b="1" dirty="0">
                <a:latin typeface="Arial Bold"/>
                <a:cs typeface="Arial Bold"/>
              </a:rPr>
              <a:t>Nearshore vs Offshore Dichotomy</a:t>
            </a:r>
          </a:p>
        </p:txBody>
      </p:sp>
      <p:pic>
        <p:nvPicPr>
          <p:cNvPr id="7" name="Picture 6" descr="NearshoreOffshoreFilteringProgReview1.ai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13266" y="1154936"/>
            <a:ext cx="8039100" cy="5715000"/>
          </a:xfrm>
          <a:prstGeom prst="rect">
            <a:avLst/>
          </a:prstGeom>
        </p:spPr>
      </p:pic>
      <p:pic>
        <p:nvPicPr>
          <p:cNvPr id="8" name="Picture 7" descr="NearshoreOffshoreFilteringProgReview2.ai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13266" y="1154936"/>
            <a:ext cx="8039100" cy="5715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0077" y="6581001"/>
            <a:ext cx="30052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Provided by Henry </a:t>
            </a:r>
            <a:r>
              <a:rPr lang="en-US" sz="1200" dirty="0" err="1"/>
              <a:t>Vanderploeg</a:t>
            </a:r>
            <a:r>
              <a:rPr lang="en-US" sz="1200" dirty="0"/>
              <a:t> NOAA GLERL</a:t>
            </a:r>
          </a:p>
        </p:txBody>
      </p:sp>
    </p:spTree>
    <p:extLst>
      <p:ext uri="{BB962C8B-B14F-4D97-AF65-F5344CB8AC3E}">
        <p14:creationId xmlns:p14="http://schemas.microsoft.com/office/powerpoint/2010/main" val="2516878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810376018"/>
              </p:ext>
            </p:extLst>
          </p:nvPr>
        </p:nvGraphicFramePr>
        <p:xfrm>
          <a:off x="2982363" y="1052465"/>
          <a:ext cx="5715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2656051" y="1869799"/>
            <a:ext cx="11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Secchi</a:t>
            </a:r>
            <a:r>
              <a:rPr lang="en-US" dirty="0"/>
              <a:t> (m)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3954" y="1198425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Spring-offshore</a:t>
            </a:r>
          </a:p>
        </p:txBody>
      </p:sp>
      <p:pic>
        <p:nvPicPr>
          <p:cNvPr id="7" name="Picture 12" descr="http://ts4.mm.bing.net/images/thumbnail.aspx?q=329445810163&amp;id=fa931e8b557a096f4be7006687305136&amp;index=ch1&amp;url=http%3a%2f%2fwww.lakesarah.com%2fimages%2f150_secch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113" y="1198425"/>
            <a:ext cx="1600200" cy="191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76520" y="4245015"/>
            <a:ext cx="73885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Mussels reduce productivity of the offshore regions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	Intercept nutrients transported from nearshore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	Direct filtering (isothermal periods)</a:t>
            </a:r>
          </a:p>
        </p:txBody>
      </p:sp>
    </p:spTree>
    <p:extLst>
      <p:ext uri="{BB962C8B-B14F-4D97-AF65-F5344CB8AC3E}">
        <p14:creationId xmlns:p14="http://schemas.microsoft.com/office/powerpoint/2010/main" val="940072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7022" y="4874261"/>
            <a:ext cx="23812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pothoven\Downloads\8741970440_afac27ef00_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103113"/>
            <a:ext cx="3200400" cy="239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Quagga siphon I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9774" y="1732517"/>
            <a:ext cx="4267200" cy="2743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99379" y="557144"/>
            <a:ext cx="7681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Mussels create management dilemmas in nearshore regions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4485" y="1223020"/>
            <a:ext cx="3069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Promote Harmful Algal Blooms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7673" y="4566484"/>
            <a:ext cx="3299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Promote Filamentous Algae Production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255268"/>
            <a:ext cx="3993360" cy="224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46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13" name="Picture 8" descr="Quagga siphon I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6175" y="1977908"/>
            <a:ext cx="4267200" cy="2743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476745" y="557144"/>
            <a:ext cx="6126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Mussels facilitate other ecological problems</a:t>
            </a:r>
          </a:p>
        </p:txBody>
      </p:sp>
      <p:grpSp>
        <p:nvGrpSpPr>
          <p:cNvPr id="9" name="Group 17"/>
          <p:cNvGrpSpPr/>
          <p:nvPr/>
        </p:nvGrpSpPr>
        <p:grpSpPr>
          <a:xfrm>
            <a:off x="5562183" y="1147302"/>
            <a:ext cx="2805335" cy="1321472"/>
            <a:chOff x="6078787" y="203200"/>
            <a:chExt cx="2805335" cy="1321472"/>
          </a:xfrm>
        </p:grpSpPr>
        <p:pic>
          <p:nvPicPr>
            <p:cNvPr id="11" name="Picture 4" descr="0174"/>
            <p:cNvPicPr>
              <a:picLocks noChangeAspect="1" noChangeArrowheads="1"/>
            </p:cNvPicPr>
            <p:nvPr/>
          </p:nvPicPr>
          <p:blipFill>
            <a:blip r:embed="rId5" cstate="print"/>
            <a:srcRect t="30727"/>
            <a:stretch>
              <a:fillRect/>
            </a:stretch>
          </p:blipFill>
          <p:spPr bwMode="auto">
            <a:xfrm>
              <a:off x="6078787" y="203200"/>
              <a:ext cx="2805335" cy="1321472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6078787" y="203200"/>
              <a:ext cx="6363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D. Jude</a:t>
              </a:r>
            </a:p>
          </p:txBody>
        </p:sp>
      </p:grp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4414" y="4040031"/>
            <a:ext cx="170497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I:\orange hat\8741975758_9e2f74908b_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0674" y="1253271"/>
            <a:ext cx="2488138" cy="1954061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766175" y="5058313"/>
            <a:ext cx="60147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Facilitate invasions of other species (Round goby)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Enhance impacts of other invasive species (spiny water fleas)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Alter light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Associated with avian botulism outbreaks</a:t>
            </a:r>
          </a:p>
        </p:txBody>
      </p:sp>
    </p:spTree>
    <p:extLst>
      <p:ext uri="{BB962C8B-B14F-4D97-AF65-F5344CB8AC3E}">
        <p14:creationId xmlns:p14="http://schemas.microsoft.com/office/powerpoint/2010/main" val="2025015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 descr="DSC040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733800"/>
            <a:ext cx="3048000" cy="2286000"/>
          </a:xfrm>
          <a:prstGeom prst="rect">
            <a:avLst/>
          </a:prstGeom>
          <a:noFill/>
        </p:spPr>
      </p:pic>
      <p:pic>
        <p:nvPicPr>
          <p:cNvPr id="8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10" name="Picture 2" descr="I:\orange hat\8741579958_19fb0614a5_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75154" y="787976"/>
            <a:ext cx="3491620" cy="2618715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704" y="1044256"/>
            <a:ext cx="2503911" cy="179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055875" y="557144"/>
            <a:ext cx="5186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Declines in fish condition and growth</a:t>
            </a:r>
          </a:p>
        </p:txBody>
      </p:sp>
      <p:pic>
        <p:nvPicPr>
          <p:cNvPr id="4" name="Picture 3" descr="I:\orange hat\9565981042_dd95c2cbb8_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3" y="3321338"/>
            <a:ext cx="4695482" cy="3131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5739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534" y="4630331"/>
            <a:ext cx="2825022" cy="1842405"/>
          </a:xfrm>
          <a:prstGeom prst="rect">
            <a:avLst/>
          </a:prstGeom>
        </p:spPr>
      </p:pic>
      <p:pic>
        <p:nvPicPr>
          <p:cNvPr id="5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258304" y="3329847"/>
            <a:ext cx="4254034" cy="500678"/>
            <a:chOff x="-3341262" y="1710652"/>
            <a:chExt cx="4254034" cy="50067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3341262" y="1710652"/>
              <a:ext cx="4254034" cy="50067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-751772" y="1934331"/>
              <a:ext cx="11737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NECN 10/8/18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823630" y="1934483"/>
            <a:ext cx="3842170" cy="1062858"/>
            <a:chOff x="179325" y="2428502"/>
            <a:chExt cx="3842170" cy="106285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9325" y="2428502"/>
              <a:ext cx="3842170" cy="91109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16117" y="3214361"/>
              <a:ext cx="24432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Minneapolis Star Tribune 10/8/18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111506" y="1455685"/>
            <a:ext cx="2325659" cy="1240902"/>
            <a:chOff x="6111506" y="1455685"/>
            <a:chExt cx="2325659" cy="124090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70926" y="1455685"/>
              <a:ext cx="2266239" cy="111329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111506" y="2419588"/>
              <a:ext cx="16610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KFGO Radio 10/1218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309428" y="5961122"/>
            <a:ext cx="4000803" cy="638062"/>
            <a:chOff x="594113" y="4853939"/>
            <a:chExt cx="4000803" cy="63806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4113" y="4853939"/>
              <a:ext cx="4000803" cy="52805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205569" y="5215002"/>
              <a:ext cx="17604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Daily Sentinel 10/11/18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233860" y="4314798"/>
            <a:ext cx="3169860" cy="947461"/>
            <a:chOff x="-3169860" y="4408324"/>
            <a:chExt cx="3169860" cy="94746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3169860" y="4408324"/>
              <a:ext cx="3169860" cy="94746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-2087642" y="5040554"/>
              <a:ext cx="15888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KBTC TV </a:t>
              </a:r>
              <a:r>
                <a:rPr lang="en-US" sz="1200" dirty="0"/>
                <a:t>10/11/18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48052" y="1093941"/>
            <a:ext cx="5163454" cy="731031"/>
            <a:chOff x="683239" y="820053"/>
            <a:chExt cx="5163454" cy="731031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3239" y="820053"/>
              <a:ext cx="5163454" cy="579041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900522" y="1274085"/>
              <a:ext cx="1515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Star Herald 9/27/18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919339" y="3104123"/>
            <a:ext cx="4045365" cy="961699"/>
            <a:chOff x="4594916" y="3141610"/>
            <a:chExt cx="4045365" cy="961699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594916" y="3141610"/>
              <a:ext cx="4045365" cy="961699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5619568" y="3763276"/>
              <a:ext cx="17379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Ottawa Citizen 10/3/18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94113" y="544201"/>
            <a:ext cx="8417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/>
              <a:t>Mussels spread across the country: ecological and economic costs</a:t>
            </a:r>
          </a:p>
        </p:txBody>
      </p:sp>
    </p:spTree>
    <p:extLst>
      <p:ext uri="{BB962C8B-B14F-4D97-AF65-F5344CB8AC3E}">
        <p14:creationId xmlns:p14="http://schemas.microsoft.com/office/powerpoint/2010/main" val="3515837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52587"/>
            <a:ext cx="9098415" cy="35528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75659" y="1229029"/>
            <a:ext cx="2465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www.michigan.gov/invasives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5659" y="751584"/>
            <a:ext cx="3429000" cy="4857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89" y="761631"/>
            <a:ext cx="2674108" cy="76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27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950" y="572698"/>
            <a:ext cx="1937976" cy="21006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223" y="2802175"/>
            <a:ext cx="3482703" cy="39124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536" y="2673334"/>
            <a:ext cx="3510325" cy="38821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207" y="827271"/>
            <a:ext cx="2862021" cy="16495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6527" y="657326"/>
            <a:ext cx="2260941" cy="9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00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6964816" y="6472736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809" y="655628"/>
            <a:ext cx="6247334" cy="309168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666" y="3875617"/>
            <a:ext cx="5973150" cy="296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01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149" y="3013308"/>
            <a:ext cx="5219700" cy="169545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421947" y="4464400"/>
            <a:ext cx="2495550" cy="1699514"/>
            <a:chOff x="421947" y="938911"/>
            <a:chExt cx="2495550" cy="169951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947" y="938911"/>
              <a:ext cx="2495550" cy="158115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73202" y="2115205"/>
              <a:ext cx="19062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Healing our Waters-</a:t>
              </a:r>
            </a:p>
            <a:p>
              <a:r>
                <a:rPr lang="en-US" dirty="0"/>
                <a:t>Great Lakes Coalition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0897" y="4425935"/>
            <a:ext cx="2228850" cy="190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947" y="1463124"/>
            <a:ext cx="3600450" cy="1419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2077" y="1252537"/>
            <a:ext cx="1952625" cy="16097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79493" y="578271"/>
            <a:ext cx="3239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Keeping Informed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0748" y="4797404"/>
            <a:ext cx="277177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99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783" y="3977772"/>
            <a:ext cx="6781800" cy="1304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783" y="2619538"/>
            <a:ext cx="6744832" cy="809380"/>
          </a:xfrm>
          <a:prstGeom prst="rect">
            <a:avLst/>
          </a:prstGeom>
        </p:spPr>
      </p:pic>
      <p:pic>
        <p:nvPicPr>
          <p:cNvPr id="6" name="Picture 5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2627" y="1022969"/>
            <a:ext cx="3778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Report New Findings</a:t>
            </a:r>
          </a:p>
        </p:txBody>
      </p:sp>
    </p:spTree>
    <p:extLst>
      <p:ext uri="{BB962C8B-B14F-4D97-AF65-F5344CB8AC3E}">
        <p14:creationId xmlns:p14="http://schemas.microsoft.com/office/powerpoint/2010/main" val="2316904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  <p:pic>
        <p:nvPicPr>
          <p:cNvPr id="3" name="Picture 2" descr="http://intranet/info_services/presentation_resources/logos/GLERLLogo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3" y="27993"/>
            <a:ext cx="1430630" cy="44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464F53-C13B-AE4A-95B6-9281DDF3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1" y="14596"/>
            <a:ext cx="327286" cy="3272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87" y="565713"/>
            <a:ext cx="3429000" cy="4857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304" y="493118"/>
            <a:ext cx="2376254" cy="6770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17961"/>
            <a:ext cx="9115425" cy="57626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75659" y="1049246"/>
            <a:ext cx="2465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www.michigan.gov/invasives</a:t>
            </a:r>
          </a:p>
        </p:txBody>
      </p:sp>
    </p:spTree>
    <p:extLst>
      <p:ext uri="{BB962C8B-B14F-4D97-AF65-F5344CB8AC3E}">
        <p14:creationId xmlns:p14="http://schemas.microsoft.com/office/powerpoint/2010/main" val="466141406"/>
      </p:ext>
    </p:extLst>
  </p:cSld>
  <p:clrMapOvr>
    <a:masterClrMapping/>
  </p:clrMapOvr>
</p:sld>
</file>

<file path=ppt/theme/theme1.xml><?xml version="1.0" encoding="utf-8"?>
<a:theme xmlns:a="http://schemas.openxmlformats.org/drawingml/2006/main" name="One_NOAA_Blank">
  <a:themeElements>
    <a:clrScheme name="Custom 14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14A1FC"/>
      </a:accent1>
      <a:accent2>
        <a:srgbClr val="1B02B1"/>
      </a:accent2>
      <a:accent3>
        <a:srgbClr val="717171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o_logo_blank">
  <a:themeElements>
    <a:clrScheme name="Custom 14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14A1FC"/>
      </a:accent1>
      <a:accent2>
        <a:srgbClr val="1B02B1"/>
      </a:accent2>
      <a:accent3>
        <a:srgbClr val="717171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o_bottom_blank">
  <a:themeElements>
    <a:clrScheme name="Custom 14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14A1FC"/>
      </a:accent1>
      <a:accent2>
        <a:srgbClr val="1B02B1"/>
      </a:accent2>
      <a:accent3>
        <a:srgbClr val="717171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4259</TotalTime>
  <Words>208</Words>
  <Application>Microsoft Macintosh PowerPoint</Application>
  <PresentationFormat>On-screen Show (4:3)</PresentationFormat>
  <Paragraphs>55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 Bold</vt:lpstr>
      <vt:lpstr>Calibri</vt:lpstr>
      <vt:lpstr>One_NOAA_Blank</vt:lpstr>
      <vt:lpstr>No_logo_blank</vt:lpstr>
      <vt:lpstr>No_bottom_blank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Steve Pothoven</dc:creator>
  <cp:keywords/>
  <dc:description/>
  <cp:lastModifiedBy>Julie Ridl</cp:lastModifiedBy>
  <cp:revision>188</cp:revision>
  <dcterms:modified xsi:type="dcterms:W3CDTF">2018-11-10T13:44:55Z</dcterms:modified>
  <cp:category/>
</cp:coreProperties>
</file>